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9" d="100"/>
          <a:sy n="149" d="100"/>
        </p:scale>
        <p:origin x="50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6476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E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-25578"/>
            <a:ext cx="3291840" cy="5143500"/>
          </a:xfrm>
          <a:prstGeom prst="rect">
            <a:avLst/>
          </a:prstGeom>
          <a:solidFill>
            <a:srgbClr val="2C4A6E"/>
          </a:solidFill>
          <a:ln w="12700">
            <a:solidFill>
              <a:srgbClr val="2C4A6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45720" cy="5143500"/>
          </a:xfrm>
          <a:prstGeom prst="rect">
            <a:avLst/>
          </a:prstGeom>
          <a:solidFill>
            <a:srgbClr val="2E6E8C"/>
          </a:solidFill>
          <a:ln w="12700">
            <a:solidFill>
              <a:srgbClr val="2E6E8C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256032"/>
            <a:ext cx="2834640" cy="74980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82880" y="1115568"/>
            <a:ext cx="2834640" cy="16459"/>
          </a:xfrm>
          <a:prstGeom prst="rect">
            <a:avLst/>
          </a:prstGeom>
          <a:solidFill>
            <a:srgbClr val="2E6E8C"/>
          </a:solidFill>
          <a:ln w="12700">
            <a:solidFill>
              <a:srgbClr val="2E6E8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82880" y="1261872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7899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PROGRAMA: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82880" y="1444752"/>
            <a:ext cx="2834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[Nombre del Programa]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182880" y="1753187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7899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ASIGNATURA: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182880" y="2011601"/>
            <a:ext cx="2834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[Nombre de la Asignatura]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182880" y="2285425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7899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DOCENTE: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82880" y="2586569"/>
            <a:ext cx="2834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[Nombre del Docente]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182880" y="2896474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7899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MODALIDAD: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182880" y="3097642"/>
            <a:ext cx="2834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Híbrida (Virtual – Presencial)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182880" y="4572000"/>
            <a:ext cx="2926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7899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PERÍODO: [2026]   |   FECHA: [DD/MM/AAAA]</a:t>
            </a:r>
            <a:endParaRPr lang="en-US" sz="750" dirty="0"/>
          </a:p>
        </p:txBody>
      </p:sp>
      <p:sp>
        <p:nvSpPr>
          <p:cNvPr id="15" name="Shape 12"/>
          <p:cNvSpPr/>
          <p:nvPr/>
        </p:nvSpPr>
        <p:spPr>
          <a:xfrm>
            <a:off x="3337560" y="0"/>
            <a:ext cx="16459" cy="5143500"/>
          </a:xfrm>
          <a:prstGeom prst="rect">
            <a:avLst/>
          </a:prstGeom>
          <a:solidFill>
            <a:srgbClr val="2E6E8C"/>
          </a:solidFill>
          <a:ln w="12700">
            <a:solidFill>
              <a:srgbClr val="2E6E8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566160" y="822960"/>
            <a:ext cx="53949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spcAft>
                <a:spcPts val="600"/>
              </a:spcAft>
              <a:buNone/>
            </a:pPr>
            <a:r>
              <a:rPr lang="en-US" sz="34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TÍTULO DE LA</a:t>
            </a:r>
            <a:endParaRPr lang="en-US" sz="3400" dirty="0"/>
          </a:p>
          <a:p>
            <a:pPr marL="0" indent="0" algn="l">
              <a:spcAft>
                <a:spcPts val="600"/>
              </a:spcAft>
              <a:buNone/>
            </a:pPr>
            <a:r>
              <a:rPr lang="en-US" sz="34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PRESENTACIÓN</a:t>
            </a:r>
            <a:endParaRPr lang="en-US" sz="3400" dirty="0"/>
          </a:p>
        </p:txBody>
      </p:sp>
      <p:sp>
        <p:nvSpPr>
          <p:cNvPr id="17" name="Text 14"/>
          <p:cNvSpPr/>
          <p:nvPr/>
        </p:nvSpPr>
        <p:spPr>
          <a:xfrm>
            <a:off x="3566160" y="2834640"/>
            <a:ext cx="5394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i="1" dirty="0">
                <a:solidFill>
                  <a:srgbClr val="A8BD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Subtítulo o descripción del tema tratado</a:t>
            </a:r>
            <a:endParaRPr lang="en-US" sz="1350" dirty="0"/>
          </a:p>
        </p:txBody>
      </p:sp>
      <p:sp>
        <p:nvSpPr>
          <p:cNvPr id="18" name="Shape 15"/>
          <p:cNvSpPr/>
          <p:nvPr/>
        </p:nvSpPr>
        <p:spPr>
          <a:xfrm>
            <a:off x="3566160" y="3273552"/>
            <a:ext cx="1280160" cy="16459"/>
          </a:xfrm>
          <a:prstGeom prst="rect">
            <a:avLst/>
          </a:prstGeom>
          <a:solidFill>
            <a:srgbClr val="2E6E8C"/>
          </a:solidFill>
          <a:ln w="12700">
            <a:solidFill>
              <a:srgbClr val="2E6E8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3566160" y="3401568"/>
            <a:ext cx="5394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7899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/ Unidad: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3566160" y="3584448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[Tema N.° X — Unidad X — Corte __ (30%/30%/40%)]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3566160" y="3950208"/>
            <a:ext cx="5394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7899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Distribución: Corte 1 = 30 %  |  Corte 2 = 30 %  |  Corte 3 = 40 %</a:t>
            </a:r>
            <a:endParaRPr lang="en-US" sz="850" dirty="0"/>
          </a:p>
        </p:txBody>
      </p:sp>
      <p:sp>
        <p:nvSpPr>
          <p:cNvPr id="22" name="Text 19"/>
          <p:cNvSpPr/>
          <p:nvPr/>
        </p:nvSpPr>
        <p:spPr>
          <a:xfrm>
            <a:off x="3566160" y="4617720"/>
            <a:ext cx="5394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4A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Universitaria de Colombia  •  Pasión por Triunfar  •  Modalidad Híbrida (Virtual – Presencial)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30352"/>
          </a:xfrm>
          <a:prstGeom prst="rect">
            <a:avLst/>
          </a:prstGeom>
          <a:solidFill>
            <a:srgbClr val="1B2E4B"/>
          </a:solidFill>
          <a:ln w="12700">
            <a:solidFill>
              <a:srgbClr val="1B2E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4864" cy="530352"/>
          </a:xfrm>
          <a:prstGeom prst="rect">
            <a:avLst/>
          </a:prstGeom>
          <a:solidFill>
            <a:srgbClr val="2E6E8C"/>
          </a:solidFill>
          <a:ln w="12700">
            <a:solidFill>
              <a:srgbClr val="2E6E8C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" y="64008"/>
            <a:ext cx="1737360" cy="42062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011680" y="91440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i="1" dirty="0">
                <a:solidFill>
                  <a:srgbClr val="A8BD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Presentación Académica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6400800" y="64008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7899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Universitaria de Colombia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6400800" y="246888"/>
            <a:ext cx="2651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i="1" dirty="0">
                <a:solidFill>
                  <a:srgbClr val="6B7F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Dirección de Programas Virtuales — Modalidad Híbrida</a:t>
            </a:r>
            <a:endParaRPr lang="en-US" sz="700" dirty="0"/>
          </a:p>
        </p:txBody>
      </p:sp>
      <p:sp>
        <p:nvSpPr>
          <p:cNvPr id="8" name="Shape 5"/>
          <p:cNvSpPr/>
          <p:nvPr/>
        </p:nvSpPr>
        <p:spPr>
          <a:xfrm>
            <a:off x="0" y="4777740"/>
            <a:ext cx="9144000" cy="365760"/>
          </a:xfrm>
          <a:prstGeom prst="rect">
            <a:avLst/>
          </a:prstGeom>
          <a:solidFill>
            <a:srgbClr val="E8ECF1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4768596"/>
            <a:ext cx="9144000" cy="13716"/>
          </a:xfrm>
          <a:prstGeom prst="rect">
            <a:avLst/>
          </a:prstGeom>
          <a:solidFill>
            <a:srgbClr val="CBD5E0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37160" y="4786884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1B2E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 / Cita (APA 7.ª ed.): </a:t>
            </a:r>
            <a:r>
              <a:rPr lang="en-US" sz="7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Apellido, A. (Año). Título en cursiva. Editorial. https://doi.org/xxxxx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6766560" y="4786884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Fecha: ___/___/______</a:t>
            </a:r>
            <a:endParaRPr lang="en-US" sz="700" dirty="0"/>
          </a:p>
        </p:txBody>
      </p:sp>
      <p:sp>
        <p:nvSpPr>
          <p:cNvPr id="12" name="Text 9"/>
          <p:cNvSpPr/>
          <p:nvPr/>
        </p:nvSpPr>
        <p:spPr>
          <a:xfrm>
            <a:off x="8732520" y="4786884"/>
            <a:ext cx="3474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B2E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228600" y="640080"/>
            <a:ext cx="329184" cy="384048"/>
          </a:xfrm>
          <a:prstGeom prst="rect">
            <a:avLst/>
          </a:prstGeom>
          <a:solidFill>
            <a:srgbClr val="1B2E4B"/>
          </a:solidFill>
          <a:ln w="12700">
            <a:solidFill>
              <a:srgbClr val="1B2E4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28600" y="640080"/>
            <a:ext cx="329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658368" y="6400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B2E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TÍTULO DE LA SECCIÓN</a:t>
            </a:r>
            <a:endParaRPr lang="en-US" sz="1800" dirty="0"/>
          </a:p>
        </p:txBody>
      </p:sp>
      <p:sp>
        <p:nvSpPr>
          <p:cNvPr id="16" name="Shape 13"/>
          <p:cNvSpPr/>
          <p:nvPr/>
        </p:nvSpPr>
        <p:spPr>
          <a:xfrm>
            <a:off x="228600" y="1042416"/>
            <a:ext cx="8686800" cy="13716"/>
          </a:xfrm>
          <a:prstGeom prst="rect">
            <a:avLst/>
          </a:prstGeom>
          <a:solidFill>
            <a:srgbClr val="CBD5E0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28600" y="1115568"/>
            <a:ext cx="86868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E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Concepto clave:  </a:t>
            </a: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Descripción del concepto con redacción académica. Este espacio se extiende según la necesidad del tema.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228600" y="1645920"/>
            <a:ext cx="73152" cy="73152"/>
          </a:xfrm>
          <a:prstGeom prst="rect">
            <a:avLst/>
          </a:prstGeom>
          <a:solidFill>
            <a:srgbClr val="2E6E8C"/>
          </a:solidFill>
          <a:ln w="12700">
            <a:solidFill>
              <a:srgbClr val="2E6E8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384048" y="1609344"/>
            <a:ext cx="8503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Argumento o idea principal apoyada con evidencia bibliográfica actualizada.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228600" y="2066544"/>
            <a:ext cx="73152" cy="73152"/>
          </a:xfrm>
          <a:prstGeom prst="rect">
            <a:avLst/>
          </a:prstGeom>
          <a:solidFill>
            <a:srgbClr val="2E6E8C"/>
          </a:solidFill>
          <a:ln w="12700">
            <a:solidFill>
              <a:srgbClr val="2E6E8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384048" y="2029968"/>
            <a:ext cx="8503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Segunda idea relevante con respaldo de fuente primaria o secundaria (Autor, Año, p. XX).</a:t>
            </a:r>
            <a:endParaRPr lang="en-US" sz="1200" dirty="0"/>
          </a:p>
        </p:txBody>
      </p:sp>
      <p:sp>
        <p:nvSpPr>
          <p:cNvPr id="22" name="Shape 19"/>
          <p:cNvSpPr/>
          <p:nvPr/>
        </p:nvSpPr>
        <p:spPr>
          <a:xfrm>
            <a:off x="228600" y="2487168"/>
            <a:ext cx="73152" cy="73152"/>
          </a:xfrm>
          <a:prstGeom prst="rect">
            <a:avLst/>
          </a:prstGeom>
          <a:solidFill>
            <a:srgbClr val="2E6E8C"/>
          </a:solidFill>
          <a:ln w="12700">
            <a:solidFill>
              <a:srgbClr val="2E6E8C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384048" y="2450592"/>
            <a:ext cx="8503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Tercer punto con análisis crítico, dato estadístico o caso de aplicación.</a:t>
            </a:r>
            <a:endParaRPr lang="en-US" sz="1200" dirty="0"/>
          </a:p>
        </p:txBody>
      </p:sp>
      <p:sp>
        <p:nvSpPr>
          <p:cNvPr id="24" name="Shape 21"/>
          <p:cNvSpPr/>
          <p:nvPr/>
        </p:nvSpPr>
        <p:spPr>
          <a:xfrm>
            <a:off x="228600" y="2907792"/>
            <a:ext cx="73152" cy="73152"/>
          </a:xfrm>
          <a:prstGeom prst="rect">
            <a:avLst/>
          </a:prstGeom>
          <a:solidFill>
            <a:srgbClr val="2E6E8C"/>
          </a:solidFill>
          <a:ln w="12700">
            <a:solidFill>
              <a:srgbClr val="2E6E8C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384048" y="2871216"/>
            <a:ext cx="8503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Conclusión parcial o transición hacia el siguiente tema de la sesión.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228600" y="3401568"/>
            <a:ext cx="8686800" cy="475488"/>
          </a:xfrm>
          <a:prstGeom prst="rect">
            <a:avLst/>
          </a:prstGeom>
          <a:solidFill>
            <a:srgbClr val="E8ECF1"/>
          </a:solidFill>
          <a:ln w="9525">
            <a:solidFill>
              <a:srgbClr val="CBD5E0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347472" y="3419856"/>
            <a:ext cx="8412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B2E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Cita en texto (APA 7.ª): </a:t>
            </a:r>
            <a:r>
              <a:rPr lang="en-US" sz="8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Directa: (Apellido, Año, p. XX)  |  Indirecta: (Apellido, Año). Toda imagen, tabla o figura debe indicar su fuente.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30352"/>
          </a:xfrm>
          <a:prstGeom prst="rect">
            <a:avLst/>
          </a:prstGeom>
          <a:solidFill>
            <a:srgbClr val="1B2E4B"/>
          </a:solidFill>
          <a:ln w="12700">
            <a:solidFill>
              <a:srgbClr val="1B2E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4864" cy="530352"/>
          </a:xfrm>
          <a:prstGeom prst="rect">
            <a:avLst/>
          </a:prstGeom>
          <a:solidFill>
            <a:srgbClr val="2E6E8C"/>
          </a:solidFill>
          <a:ln w="12700">
            <a:solidFill>
              <a:srgbClr val="2E6E8C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" y="64008"/>
            <a:ext cx="1737360" cy="42062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011680" y="91440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i="1" dirty="0">
                <a:solidFill>
                  <a:srgbClr val="A8BD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Presentación Académica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6400800" y="64008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7899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Universitaria de Colombia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6400800" y="246888"/>
            <a:ext cx="2651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i="1" dirty="0">
                <a:solidFill>
                  <a:srgbClr val="6B7F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Dirección de Programas Virtuales — Modalidad Híbrida</a:t>
            </a:r>
            <a:endParaRPr lang="en-US" sz="700" dirty="0"/>
          </a:p>
        </p:txBody>
      </p:sp>
      <p:sp>
        <p:nvSpPr>
          <p:cNvPr id="8" name="Shape 5"/>
          <p:cNvSpPr/>
          <p:nvPr/>
        </p:nvSpPr>
        <p:spPr>
          <a:xfrm>
            <a:off x="0" y="4777740"/>
            <a:ext cx="9144000" cy="365760"/>
          </a:xfrm>
          <a:prstGeom prst="rect">
            <a:avLst/>
          </a:prstGeom>
          <a:solidFill>
            <a:srgbClr val="E8ECF1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4768596"/>
            <a:ext cx="9144000" cy="13716"/>
          </a:xfrm>
          <a:prstGeom prst="rect">
            <a:avLst/>
          </a:prstGeom>
          <a:solidFill>
            <a:srgbClr val="CBD5E0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37160" y="4786884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1B2E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 / Cita (APA 7.ª ed.): </a:t>
            </a:r>
            <a:r>
              <a:rPr lang="en-US" sz="7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Apellido, A. (Año). Título en cursiva. Editorial. https://doi.org/xxxxx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6766560" y="4786884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Fecha: ___/___/______</a:t>
            </a:r>
            <a:endParaRPr lang="en-US" sz="700" dirty="0"/>
          </a:p>
        </p:txBody>
      </p:sp>
      <p:sp>
        <p:nvSpPr>
          <p:cNvPr id="12" name="Text 9"/>
          <p:cNvSpPr/>
          <p:nvPr/>
        </p:nvSpPr>
        <p:spPr>
          <a:xfrm>
            <a:off x="8732520" y="4786884"/>
            <a:ext cx="3474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B2E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228600" y="640080"/>
            <a:ext cx="329184" cy="384048"/>
          </a:xfrm>
          <a:prstGeom prst="rect">
            <a:avLst/>
          </a:prstGeom>
          <a:solidFill>
            <a:srgbClr val="1B2E4B"/>
          </a:solidFill>
          <a:ln w="12700">
            <a:solidFill>
              <a:srgbClr val="1B2E4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28600" y="640080"/>
            <a:ext cx="329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658368" y="6400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1B2E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ANÁLISIS COMPARATIVO — DOBLE COLUMNA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228600" y="1042416"/>
            <a:ext cx="8686800" cy="13716"/>
          </a:xfrm>
          <a:prstGeom prst="rect">
            <a:avLst/>
          </a:prstGeom>
          <a:solidFill>
            <a:srgbClr val="CBD5E0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228600" y="1115568"/>
            <a:ext cx="4224528" cy="329184"/>
          </a:xfrm>
          <a:prstGeom prst="rect">
            <a:avLst/>
          </a:prstGeom>
          <a:solidFill>
            <a:srgbClr val="1B2E4B"/>
          </a:solidFill>
          <a:ln w="12700">
            <a:solidFill>
              <a:srgbClr val="1B2E4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228600" y="1115568"/>
            <a:ext cx="42245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COLUMNA A — CONCEPTO / TEORÍA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681728" y="1115568"/>
            <a:ext cx="4224528" cy="329184"/>
          </a:xfrm>
          <a:prstGeom prst="rect">
            <a:avLst/>
          </a:prstGeom>
          <a:solidFill>
            <a:srgbClr val="2C4A6E"/>
          </a:solidFill>
          <a:ln w="12700">
            <a:solidFill>
              <a:srgbClr val="2C4A6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4681728" y="1115568"/>
            <a:ext cx="42245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COLUMNA B — ANÁLISIS / RESULTADO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228600" y="1444752"/>
            <a:ext cx="4224528" cy="192024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0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228600" y="1444752"/>
            <a:ext cx="45720" cy="1920240"/>
          </a:xfrm>
          <a:prstGeom prst="rect">
            <a:avLst/>
          </a:prstGeom>
          <a:solidFill>
            <a:srgbClr val="1B2E4B"/>
          </a:solidFill>
          <a:ln w="12700">
            <a:solidFill>
              <a:srgbClr val="1B2E4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338328" y="1499616"/>
            <a:ext cx="4059936" cy="181051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Descripción del concepto A, definición teórica según autor(es). Incluye contexto y relevancia académica.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Segunda característica o elemento clave del concepto con su respectiva cita.</a:t>
            </a:r>
            <a:endParaRPr lang="en-US" sz="1100" dirty="0"/>
          </a:p>
        </p:txBody>
      </p:sp>
      <p:sp>
        <p:nvSpPr>
          <p:cNvPr id="24" name="Shape 21"/>
          <p:cNvSpPr/>
          <p:nvPr/>
        </p:nvSpPr>
        <p:spPr>
          <a:xfrm>
            <a:off x="4681728" y="1444752"/>
            <a:ext cx="4224528" cy="192024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0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4681728" y="1444752"/>
            <a:ext cx="45720" cy="1920240"/>
          </a:xfrm>
          <a:prstGeom prst="rect">
            <a:avLst/>
          </a:prstGeom>
          <a:solidFill>
            <a:srgbClr val="2C4A6E"/>
          </a:solidFill>
          <a:ln w="12700">
            <a:solidFill>
              <a:srgbClr val="2C4A6E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4791456" y="1499616"/>
            <a:ext cx="4059936" cy="181051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Análisis comparativo o hallazgo identificado. Apoya con datos o evidencia empírica.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Segundo hallazgo o variable analizada en contraste con la columna A.</a:t>
            </a:r>
            <a:endParaRPr lang="en-US" sz="1100" dirty="0"/>
          </a:p>
        </p:txBody>
      </p:sp>
      <p:sp>
        <p:nvSpPr>
          <p:cNvPr id="27" name="Shape 24"/>
          <p:cNvSpPr/>
          <p:nvPr/>
        </p:nvSpPr>
        <p:spPr>
          <a:xfrm>
            <a:off x="4480560" y="1115568"/>
            <a:ext cx="164592" cy="2249424"/>
          </a:xfrm>
          <a:prstGeom prst="rect">
            <a:avLst/>
          </a:prstGeom>
          <a:solidFill>
            <a:srgbClr val="F7F9FC"/>
          </a:solidFill>
          <a:ln w="12700">
            <a:solidFill>
              <a:srgbClr val="F7F9FC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228600" y="3419856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Fuente: (Autor A, Año; Autor B, Año). Ajuste según bibliografía consultada conforme APA 7.ª ed.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30352"/>
          </a:xfrm>
          <a:prstGeom prst="rect">
            <a:avLst/>
          </a:prstGeom>
          <a:solidFill>
            <a:srgbClr val="1B2E4B"/>
          </a:solidFill>
          <a:ln w="12700">
            <a:solidFill>
              <a:srgbClr val="1B2E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4864" cy="530352"/>
          </a:xfrm>
          <a:prstGeom prst="rect">
            <a:avLst/>
          </a:prstGeom>
          <a:solidFill>
            <a:srgbClr val="2E6E8C"/>
          </a:solidFill>
          <a:ln w="12700">
            <a:solidFill>
              <a:srgbClr val="2E6E8C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" y="64008"/>
            <a:ext cx="1737360" cy="42062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011680" y="91440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i="1" dirty="0">
                <a:solidFill>
                  <a:srgbClr val="A8BD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Presentación Académica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6400800" y="64008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7899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Universitaria de Colombia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6400800" y="246888"/>
            <a:ext cx="2651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i="1" dirty="0">
                <a:solidFill>
                  <a:srgbClr val="6B7F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Dirección de Programas Virtuales — Modalidad Híbrida</a:t>
            </a:r>
            <a:endParaRPr lang="en-US" sz="700" dirty="0"/>
          </a:p>
        </p:txBody>
      </p:sp>
      <p:sp>
        <p:nvSpPr>
          <p:cNvPr id="8" name="Shape 5"/>
          <p:cNvSpPr/>
          <p:nvPr/>
        </p:nvSpPr>
        <p:spPr>
          <a:xfrm>
            <a:off x="0" y="4777740"/>
            <a:ext cx="9144000" cy="365760"/>
          </a:xfrm>
          <a:prstGeom prst="rect">
            <a:avLst/>
          </a:prstGeom>
          <a:solidFill>
            <a:srgbClr val="E8ECF1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4768596"/>
            <a:ext cx="9144000" cy="13716"/>
          </a:xfrm>
          <a:prstGeom prst="rect">
            <a:avLst/>
          </a:prstGeom>
          <a:solidFill>
            <a:srgbClr val="CBD5E0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37160" y="4786884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1B2E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 / Cita (APA 7.ª ed.): </a:t>
            </a:r>
            <a:r>
              <a:rPr lang="en-US" sz="7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Apellido, A. (Año). Título en cursiva. Editorial. https://doi.org/xxxxx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6766560" y="4786884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Fecha: ___/___/______</a:t>
            </a:r>
            <a:endParaRPr lang="en-US" sz="700" dirty="0"/>
          </a:p>
        </p:txBody>
      </p:sp>
      <p:sp>
        <p:nvSpPr>
          <p:cNvPr id="12" name="Text 9"/>
          <p:cNvSpPr/>
          <p:nvPr/>
        </p:nvSpPr>
        <p:spPr>
          <a:xfrm>
            <a:off x="8732520" y="4786884"/>
            <a:ext cx="3474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B2E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228600" y="640080"/>
            <a:ext cx="329184" cy="384048"/>
          </a:xfrm>
          <a:prstGeom prst="rect">
            <a:avLst/>
          </a:prstGeom>
          <a:solidFill>
            <a:srgbClr val="1B2E4B"/>
          </a:solidFill>
          <a:ln w="12700">
            <a:solidFill>
              <a:srgbClr val="1B2E4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28600" y="640080"/>
            <a:ext cx="329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658368" y="6400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1B2E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TABLA DE DATOS / RESULTADOS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228600" y="1042416"/>
            <a:ext cx="8686800" cy="13716"/>
          </a:xfrm>
          <a:prstGeom prst="rect">
            <a:avLst/>
          </a:prstGeom>
          <a:solidFill>
            <a:srgbClr val="CBD5E0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28600" y="1115568"/>
            <a:ext cx="8686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Tabla 1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228600" y="1316736"/>
            <a:ext cx="8686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Título descriptivo de la tabla (escribir en cursiva, APA 7.ª ed.)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228600" y="1572768"/>
            <a:ext cx="2560320" cy="274320"/>
          </a:xfrm>
          <a:prstGeom prst="rect">
            <a:avLst/>
          </a:prstGeom>
          <a:solidFill>
            <a:srgbClr val="1B2E4B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283464" y="1591056"/>
            <a:ext cx="24505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 / Indicador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2788920" y="1572768"/>
            <a:ext cx="1645920" cy="274320"/>
          </a:xfrm>
          <a:prstGeom prst="rect">
            <a:avLst/>
          </a:prstGeom>
          <a:solidFill>
            <a:srgbClr val="1B2E4B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2843784" y="159105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 / Dato</a:t>
            </a:r>
            <a:endParaRPr lang="en-US" sz="1050" dirty="0"/>
          </a:p>
        </p:txBody>
      </p:sp>
      <p:sp>
        <p:nvSpPr>
          <p:cNvPr id="23" name="Shape 20"/>
          <p:cNvSpPr/>
          <p:nvPr/>
        </p:nvSpPr>
        <p:spPr>
          <a:xfrm>
            <a:off x="4434840" y="1572768"/>
            <a:ext cx="1645920" cy="274320"/>
          </a:xfrm>
          <a:prstGeom prst="rect">
            <a:avLst/>
          </a:prstGeom>
          <a:solidFill>
            <a:srgbClr val="1B2E4B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489704" y="159105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Unidad / Escala</a:t>
            </a:r>
            <a:endParaRPr lang="en-US" sz="1050" dirty="0"/>
          </a:p>
        </p:txBody>
      </p:sp>
      <p:sp>
        <p:nvSpPr>
          <p:cNvPr id="25" name="Shape 22"/>
          <p:cNvSpPr/>
          <p:nvPr/>
        </p:nvSpPr>
        <p:spPr>
          <a:xfrm>
            <a:off x="6080760" y="1572768"/>
            <a:ext cx="2834640" cy="274320"/>
          </a:xfrm>
          <a:prstGeom prst="rect">
            <a:avLst/>
          </a:prstGeom>
          <a:solidFill>
            <a:srgbClr val="1B2E4B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135624" y="1591056"/>
            <a:ext cx="272491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Observación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228600" y="1847088"/>
            <a:ext cx="2560320" cy="274320"/>
          </a:xfrm>
          <a:prstGeom prst="rect">
            <a:avLst/>
          </a:prstGeom>
          <a:solidFill>
            <a:srgbClr val="E8ECF1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283464" y="1865376"/>
            <a:ext cx="24505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 1</a:t>
            </a:r>
            <a:endParaRPr lang="en-US" sz="1050" dirty="0"/>
          </a:p>
        </p:txBody>
      </p:sp>
      <p:sp>
        <p:nvSpPr>
          <p:cNvPr id="29" name="Shape 26"/>
          <p:cNvSpPr/>
          <p:nvPr/>
        </p:nvSpPr>
        <p:spPr>
          <a:xfrm>
            <a:off x="2788920" y="1847088"/>
            <a:ext cx="1645920" cy="274320"/>
          </a:xfrm>
          <a:prstGeom prst="rect">
            <a:avLst/>
          </a:prstGeom>
          <a:solidFill>
            <a:srgbClr val="E8ECF1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2843784" y="186537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00.000</a:t>
            </a:r>
            <a:endParaRPr lang="en-US" sz="1050" dirty="0"/>
          </a:p>
        </p:txBody>
      </p:sp>
      <p:sp>
        <p:nvSpPr>
          <p:cNvPr id="31" name="Shape 28"/>
          <p:cNvSpPr/>
          <p:nvPr/>
        </p:nvSpPr>
        <p:spPr>
          <a:xfrm>
            <a:off x="4434840" y="1847088"/>
            <a:ext cx="1645920" cy="274320"/>
          </a:xfrm>
          <a:prstGeom prst="rect">
            <a:avLst/>
          </a:prstGeom>
          <a:solidFill>
            <a:srgbClr val="E8ECF1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4489704" y="186537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Unidad</a:t>
            </a:r>
            <a:endParaRPr lang="en-US" sz="1050" dirty="0"/>
          </a:p>
        </p:txBody>
      </p:sp>
      <p:sp>
        <p:nvSpPr>
          <p:cNvPr id="33" name="Shape 30"/>
          <p:cNvSpPr/>
          <p:nvPr/>
        </p:nvSpPr>
        <p:spPr>
          <a:xfrm>
            <a:off x="6080760" y="1847088"/>
            <a:ext cx="2834640" cy="274320"/>
          </a:xfrm>
          <a:prstGeom prst="rect">
            <a:avLst/>
          </a:prstGeom>
          <a:solidFill>
            <a:srgbClr val="E8ECF1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6135624" y="1865376"/>
            <a:ext cx="272491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Descripción o aclaración</a:t>
            </a:r>
            <a:endParaRPr lang="en-US" sz="1050" dirty="0"/>
          </a:p>
        </p:txBody>
      </p:sp>
      <p:sp>
        <p:nvSpPr>
          <p:cNvPr id="35" name="Shape 32"/>
          <p:cNvSpPr/>
          <p:nvPr/>
        </p:nvSpPr>
        <p:spPr>
          <a:xfrm>
            <a:off x="228600" y="2121408"/>
            <a:ext cx="2560320" cy="27432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283464" y="2139696"/>
            <a:ext cx="24505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 2</a:t>
            </a:r>
            <a:endParaRPr lang="en-US" sz="1050" dirty="0"/>
          </a:p>
        </p:txBody>
      </p:sp>
      <p:sp>
        <p:nvSpPr>
          <p:cNvPr id="37" name="Shape 34"/>
          <p:cNvSpPr/>
          <p:nvPr/>
        </p:nvSpPr>
        <p:spPr>
          <a:xfrm>
            <a:off x="2788920" y="2121408"/>
            <a:ext cx="1645920" cy="27432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2843784" y="213969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00.000</a:t>
            </a:r>
            <a:endParaRPr lang="en-US" sz="1050" dirty="0"/>
          </a:p>
        </p:txBody>
      </p:sp>
      <p:sp>
        <p:nvSpPr>
          <p:cNvPr id="39" name="Shape 36"/>
          <p:cNvSpPr/>
          <p:nvPr/>
        </p:nvSpPr>
        <p:spPr>
          <a:xfrm>
            <a:off x="4434840" y="2121408"/>
            <a:ext cx="1645920" cy="27432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4489704" y="213969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Unidad</a:t>
            </a:r>
            <a:endParaRPr lang="en-US" sz="1050" dirty="0"/>
          </a:p>
        </p:txBody>
      </p:sp>
      <p:sp>
        <p:nvSpPr>
          <p:cNvPr id="41" name="Shape 38"/>
          <p:cNvSpPr/>
          <p:nvPr/>
        </p:nvSpPr>
        <p:spPr>
          <a:xfrm>
            <a:off x="6080760" y="2121408"/>
            <a:ext cx="2834640" cy="27432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6135624" y="2139696"/>
            <a:ext cx="272491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Descripción o aclaración</a:t>
            </a:r>
            <a:endParaRPr lang="en-US" sz="1050" dirty="0"/>
          </a:p>
        </p:txBody>
      </p:sp>
      <p:sp>
        <p:nvSpPr>
          <p:cNvPr id="43" name="Shape 40"/>
          <p:cNvSpPr/>
          <p:nvPr/>
        </p:nvSpPr>
        <p:spPr>
          <a:xfrm>
            <a:off x="228600" y="2395728"/>
            <a:ext cx="2560320" cy="274320"/>
          </a:xfrm>
          <a:prstGeom prst="rect">
            <a:avLst/>
          </a:prstGeom>
          <a:solidFill>
            <a:srgbClr val="E8ECF1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44" name="Text 41"/>
          <p:cNvSpPr/>
          <p:nvPr/>
        </p:nvSpPr>
        <p:spPr>
          <a:xfrm>
            <a:off x="283464" y="2414016"/>
            <a:ext cx="24505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 3</a:t>
            </a:r>
            <a:endParaRPr lang="en-US" sz="1050" dirty="0"/>
          </a:p>
        </p:txBody>
      </p:sp>
      <p:sp>
        <p:nvSpPr>
          <p:cNvPr id="45" name="Shape 42"/>
          <p:cNvSpPr/>
          <p:nvPr/>
        </p:nvSpPr>
        <p:spPr>
          <a:xfrm>
            <a:off x="2788920" y="2395728"/>
            <a:ext cx="1645920" cy="274320"/>
          </a:xfrm>
          <a:prstGeom prst="rect">
            <a:avLst/>
          </a:prstGeom>
          <a:solidFill>
            <a:srgbClr val="E8ECF1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2843784" y="241401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00.000</a:t>
            </a:r>
            <a:endParaRPr lang="en-US" sz="1050" dirty="0"/>
          </a:p>
        </p:txBody>
      </p:sp>
      <p:sp>
        <p:nvSpPr>
          <p:cNvPr id="47" name="Shape 44"/>
          <p:cNvSpPr/>
          <p:nvPr/>
        </p:nvSpPr>
        <p:spPr>
          <a:xfrm>
            <a:off x="4434840" y="2395728"/>
            <a:ext cx="1645920" cy="274320"/>
          </a:xfrm>
          <a:prstGeom prst="rect">
            <a:avLst/>
          </a:prstGeom>
          <a:solidFill>
            <a:srgbClr val="E8ECF1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48" name="Text 45"/>
          <p:cNvSpPr/>
          <p:nvPr/>
        </p:nvSpPr>
        <p:spPr>
          <a:xfrm>
            <a:off x="4489704" y="241401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Unidad</a:t>
            </a:r>
            <a:endParaRPr lang="en-US" sz="1050" dirty="0"/>
          </a:p>
        </p:txBody>
      </p:sp>
      <p:sp>
        <p:nvSpPr>
          <p:cNvPr id="49" name="Shape 46"/>
          <p:cNvSpPr/>
          <p:nvPr/>
        </p:nvSpPr>
        <p:spPr>
          <a:xfrm>
            <a:off x="6080760" y="2395728"/>
            <a:ext cx="2834640" cy="274320"/>
          </a:xfrm>
          <a:prstGeom prst="rect">
            <a:avLst/>
          </a:prstGeom>
          <a:solidFill>
            <a:srgbClr val="E8ECF1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50" name="Text 47"/>
          <p:cNvSpPr/>
          <p:nvPr/>
        </p:nvSpPr>
        <p:spPr>
          <a:xfrm>
            <a:off x="6135624" y="2414016"/>
            <a:ext cx="272491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Descripción o aclaración</a:t>
            </a:r>
            <a:endParaRPr lang="en-US" sz="1050" dirty="0"/>
          </a:p>
        </p:txBody>
      </p:sp>
      <p:sp>
        <p:nvSpPr>
          <p:cNvPr id="51" name="Shape 48"/>
          <p:cNvSpPr/>
          <p:nvPr/>
        </p:nvSpPr>
        <p:spPr>
          <a:xfrm>
            <a:off x="228600" y="2670048"/>
            <a:ext cx="2560320" cy="27432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52" name="Text 49"/>
          <p:cNvSpPr/>
          <p:nvPr/>
        </p:nvSpPr>
        <p:spPr>
          <a:xfrm>
            <a:off x="283464" y="2688336"/>
            <a:ext cx="24505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 4</a:t>
            </a:r>
            <a:endParaRPr lang="en-US" sz="1050" dirty="0"/>
          </a:p>
        </p:txBody>
      </p:sp>
      <p:sp>
        <p:nvSpPr>
          <p:cNvPr id="53" name="Shape 50"/>
          <p:cNvSpPr/>
          <p:nvPr/>
        </p:nvSpPr>
        <p:spPr>
          <a:xfrm>
            <a:off x="2788920" y="2670048"/>
            <a:ext cx="1645920" cy="27432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54" name="Text 51"/>
          <p:cNvSpPr/>
          <p:nvPr/>
        </p:nvSpPr>
        <p:spPr>
          <a:xfrm>
            <a:off x="2843784" y="268833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00.000</a:t>
            </a:r>
            <a:endParaRPr lang="en-US" sz="1050" dirty="0"/>
          </a:p>
        </p:txBody>
      </p:sp>
      <p:sp>
        <p:nvSpPr>
          <p:cNvPr id="55" name="Shape 52"/>
          <p:cNvSpPr/>
          <p:nvPr/>
        </p:nvSpPr>
        <p:spPr>
          <a:xfrm>
            <a:off x="4434840" y="2670048"/>
            <a:ext cx="1645920" cy="27432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56" name="Text 53"/>
          <p:cNvSpPr/>
          <p:nvPr/>
        </p:nvSpPr>
        <p:spPr>
          <a:xfrm>
            <a:off x="4489704" y="268833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Unidad</a:t>
            </a:r>
            <a:endParaRPr lang="en-US" sz="1050" dirty="0"/>
          </a:p>
        </p:txBody>
      </p:sp>
      <p:sp>
        <p:nvSpPr>
          <p:cNvPr id="57" name="Shape 54"/>
          <p:cNvSpPr/>
          <p:nvPr/>
        </p:nvSpPr>
        <p:spPr>
          <a:xfrm>
            <a:off x="6080760" y="2670048"/>
            <a:ext cx="2834640" cy="27432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58" name="Text 55"/>
          <p:cNvSpPr/>
          <p:nvPr/>
        </p:nvSpPr>
        <p:spPr>
          <a:xfrm>
            <a:off x="6135624" y="2688336"/>
            <a:ext cx="272491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Descripción o aclaración</a:t>
            </a:r>
            <a:endParaRPr lang="en-US" sz="1050" dirty="0"/>
          </a:p>
        </p:txBody>
      </p:sp>
      <p:sp>
        <p:nvSpPr>
          <p:cNvPr id="59" name="Text 56"/>
          <p:cNvSpPr/>
          <p:nvPr/>
        </p:nvSpPr>
        <p:spPr>
          <a:xfrm>
            <a:off x="228600" y="2971800"/>
            <a:ext cx="8686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Nota. Aclaración metodológica si aplica (APA 7.ª: la palabra 'Nota' en cursiva).</a:t>
            </a:r>
            <a:endParaRPr lang="en-US" sz="850" dirty="0"/>
          </a:p>
        </p:txBody>
      </p:sp>
      <p:sp>
        <p:nvSpPr>
          <p:cNvPr id="60" name="Text 57"/>
          <p:cNvSpPr/>
          <p:nvPr/>
        </p:nvSpPr>
        <p:spPr>
          <a:xfrm>
            <a:off x="228600" y="3200400"/>
            <a:ext cx="8686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Fuente: (Autor/Institución, Año). — Elaboración propia (Año) si es autoría del docente.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30352"/>
          </a:xfrm>
          <a:prstGeom prst="rect">
            <a:avLst/>
          </a:prstGeom>
          <a:solidFill>
            <a:srgbClr val="1B2E4B"/>
          </a:solidFill>
          <a:ln w="12700">
            <a:solidFill>
              <a:srgbClr val="1B2E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4864" cy="530352"/>
          </a:xfrm>
          <a:prstGeom prst="rect">
            <a:avLst/>
          </a:prstGeom>
          <a:solidFill>
            <a:srgbClr val="2E6E8C"/>
          </a:solidFill>
          <a:ln w="12700">
            <a:solidFill>
              <a:srgbClr val="2E6E8C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" y="64008"/>
            <a:ext cx="1737360" cy="42062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011680" y="91440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i="1" dirty="0">
                <a:solidFill>
                  <a:srgbClr val="A8BD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Presentación Académica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6400800" y="64008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7899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Universitaria de Colombia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6400800" y="246888"/>
            <a:ext cx="2651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i="1" dirty="0">
                <a:solidFill>
                  <a:srgbClr val="6B7F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Dirección de Programas Virtuales — Modalidad Híbrida</a:t>
            </a:r>
            <a:endParaRPr lang="en-US" sz="700" dirty="0"/>
          </a:p>
        </p:txBody>
      </p:sp>
      <p:sp>
        <p:nvSpPr>
          <p:cNvPr id="8" name="Shape 5"/>
          <p:cNvSpPr/>
          <p:nvPr/>
        </p:nvSpPr>
        <p:spPr>
          <a:xfrm>
            <a:off x="0" y="4777740"/>
            <a:ext cx="9144000" cy="365760"/>
          </a:xfrm>
          <a:prstGeom prst="rect">
            <a:avLst/>
          </a:prstGeom>
          <a:solidFill>
            <a:srgbClr val="E8ECF1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4768596"/>
            <a:ext cx="9144000" cy="13716"/>
          </a:xfrm>
          <a:prstGeom prst="rect">
            <a:avLst/>
          </a:prstGeom>
          <a:solidFill>
            <a:srgbClr val="CBD5E0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37160" y="4786884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1B2E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 / Cita (APA 7.ª ed.): </a:t>
            </a:r>
            <a:r>
              <a:rPr lang="en-US" sz="7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Apellido, A. (Año). Título en cursiva. Editorial. https://doi.org/xxxxx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6766560" y="4786884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Fecha: ___/___/______</a:t>
            </a:r>
            <a:endParaRPr lang="en-US" sz="700" dirty="0"/>
          </a:p>
        </p:txBody>
      </p:sp>
      <p:sp>
        <p:nvSpPr>
          <p:cNvPr id="12" name="Text 9"/>
          <p:cNvSpPr/>
          <p:nvPr/>
        </p:nvSpPr>
        <p:spPr>
          <a:xfrm>
            <a:off x="8732520" y="4786884"/>
            <a:ext cx="3474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B2E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228600" y="640080"/>
            <a:ext cx="329184" cy="384048"/>
          </a:xfrm>
          <a:prstGeom prst="rect">
            <a:avLst/>
          </a:prstGeom>
          <a:solidFill>
            <a:srgbClr val="1B2E4B"/>
          </a:solidFill>
          <a:ln w="12700">
            <a:solidFill>
              <a:srgbClr val="1B2E4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28600" y="640080"/>
            <a:ext cx="329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658368" y="6400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1B2E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FIGURA / IMAGEN ACADÉMICA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228600" y="1042416"/>
            <a:ext cx="8686800" cy="13716"/>
          </a:xfrm>
          <a:prstGeom prst="rect">
            <a:avLst/>
          </a:prstGeom>
          <a:solidFill>
            <a:srgbClr val="CBD5E0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28600" y="1115568"/>
            <a:ext cx="8686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Figura 1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228600" y="1353312"/>
            <a:ext cx="5120640" cy="2240280"/>
          </a:xfrm>
          <a:prstGeom prst="rect">
            <a:avLst/>
          </a:prstGeom>
          <a:solidFill>
            <a:srgbClr val="E8ECF1"/>
          </a:solidFill>
          <a:ln w="9525">
            <a:solidFill>
              <a:srgbClr val="CBD5E0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228600" y="1353312"/>
            <a:ext cx="512064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INSERTAR IMAGEN / FIGURA AQUÍ ]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5532120" y="1353312"/>
            <a:ext cx="3383280" cy="224028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0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5532120" y="1353312"/>
            <a:ext cx="45720" cy="2240280"/>
          </a:xfrm>
          <a:prstGeom prst="rect">
            <a:avLst/>
          </a:prstGeom>
          <a:solidFill>
            <a:srgbClr val="2E6E8C"/>
          </a:solidFill>
          <a:ln w="12700">
            <a:solidFill>
              <a:srgbClr val="2E6E8C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614416" y="1408176"/>
            <a:ext cx="3236976" cy="213055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1B2E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Análisis de la figura
</a:t>
            </a: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Descripción e interpretación de la imagen o gráfica. Relacionar con el argumento central.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Señalar datos, tendencias o elementos clave visibles en la figura.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228600" y="363931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Nota. Descripción de la imagen. Fuente: Apellido (Año) / Elaboración propia. Licencia: CC BY / Con permiso del autor.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30352"/>
          </a:xfrm>
          <a:prstGeom prst="rect">
            <a:avLst/>
          </a:prstGeom>
          <a:solidFill>
            <a:srgbClr val="1B2E4B"/>
          </a:solidFill>
          <a:ln w="12700">
            <a:solidFill>
              <a:srgbClr val="1B2E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4864" cy="530352"/>
          </a:xfrm>
          <a:prstGeom prst="rect">
            <a:avLst/>
          </a:prstGeom>
          <a:solidFill>
            <a:srgbClr val="2E6E8C"/>
          </a:solidFill>
          <a:ln w="12700">
            <a:solidFill>
              <a:srgbClr val="2E6E8C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" y="64008"/>
            <a:ext cx="1737360" cy="42062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011680" y="91440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i="1" dirty="0">
                <a:solidFill>
                  <a:srgbClr val="A8BD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Presentación Académica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6400800" y="64008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7899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Universitaria de Colombia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6400800" y="246888"/>
            <a:ext cx="2651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i="1" dirty="0">
                <a:solidFill>
                  <a:srgbClr val="6B7F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Dirección de Programas Virtuales — Modalidad Híbrida</a:t>
            </a:r>
            <a:endParaRPr lang="en-US" sz="700" dirty="0"/>
          </a:p>
        </p:txBody>
      </p:sp>
      <p:sp>
        <p:nvSpPr>
          <p:cNvPr id="8" name="Shape 5"/>
          <p:cNvSpPr/>
          <p:nvPr/>
        </p:nvSpPr>
        <p:spPr>
          <a:xfrm>
            <a:off x="0" y="4777740"/>
            <a:ext cx="9144000" cy="365760"/>
          </a:xfrm>
          <a:prstGeom prst="rect">
            <a:avLst/>
          </a:prstGeom>
          <a:solidFill>
            <a:srgbClr val="E8ECF1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4768596"/>
            <a:ext cx="9144000" cy="13716"/>
          </a:xfrm>
          <a:prstGeom prst="rect">
            <a:avLst/>
          </a:prstGeom>
          <a:solidFill>
            <a:srgbClr val="CBD5E0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37160" y="4786884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1B2E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 / Cita (APA 7.ª ed.): </a:t>
            </a:r>
            <a:r>
              <a:rPr lang="en-US" sz="7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Apellido, A. (Año). Título en cursiva. Editorial. https://doi.org/xxxxx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6766560" y="4786884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Fecha: ___/___/______</a:t>
            </a:r>
            <a:endParaRPr lang="en-US" sz="700" dirty="0"/>
          </a:p>
        </p:txBody>
      </p:sp>
      <p:sp>
        <p:nvSpPr>
          <p:cNvPr id="12" name="Text 9"/>
          <p:cNvSpPr/>
          <p:nvPr/>
        </p:nvSpPr>
        <p:spPr>
          <a:xfrm>
            <a:off x="8732520" y="4786884"/>
            <a:ext cx="3474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B2E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228600" y="640080"/>
            <a:ext cx="329184" cy="384048"/>
          </a:xfrm>
          <a:prstGeom prst="rect">
            <a:avLst/>
          </a:prstGeom>
          <a:solidFill>
            <a:srgbClr val="1B2E4B"/>
          </a:solidFill>
          <a:ln w="12700">
            <a:solidFill>
              <a:srgbClr val="1B2E4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28600" y="640080"/>
            <a:ext cx="329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658368" y="6400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1B2E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DISTRIBUCIÓN DE EVALUACIÓN — 3 CORTES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228600" y="1042416"/>
            <a:ext cx="8686800" cy="13716"/>
          </a:xfrm>
          <a:prstGeom prst="rect">
            <a:avLst/>
          </a:prstGeom>
          <a:solidFill>
            <a:srgbClr val="CBD5E0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228600" y="1152144"/>
            <a:ext cx="2743200" cy="2724912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0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228600" y="1152144"/>
            <a:ext cx="2743200" cy="475488"/>
          </a:xfrm>
          <a:prstGeom prst="rect">
            <a:avLst/>
          </a:prstGeom>
          <a:solidFill>
            <a:srgbClr val="1B2E4B"/>
          </a:solidFill>
          <a:ln w="12700">
            <a:solidFill>
              <a:srgbClr val="1B2E4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320040" y="1152144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CORTE 1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320040" y="1664208"/>
            <a:ext cx="2560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1B2E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30 %</a:t>
            </a:r>
            <a:endParaRPr lang="en-US" sz="3800" dirty="0"/>
          </a:p>
        </p:txBody>
      </p:sp>
      <p:sp>
        <p:nvSpPr>
          <p:cNvPr id="21" name="Text 18"/>
          <p:cNvSpPr/>
          <p:nvPr/>
        </p:nvSpPr>
        <p:spPr>
          <a:xfrm>
            <a:off x="320040" y="2340864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S01 – S07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365760" y="265176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Diagnóstica + Formativa</a:t>
            </a:r>
            <a:endParaRPr lang="en-US" sz="900" dirty="0"/>
          </a:p>
          <a:p>
            <a:pPr marL="0" indent="0" algn="ctr">
              <a:buNone/>
            </a:pPr>
            <a:r>
              <a:rPr lang="en-US" sz="9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Actividads, quizz y parcial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228600" y="3858768"/>
            <a:ext cx="2743200" cy="18288"/>
          </a:xfrm>
          <a:prstGeom prst="rect">
            <a:avLst/>
          </a:prstGeom>
          <a:solidFill>
            <a:srgbClr val="1B2E4B"/>
          </a:solidFill>
          <a:ln w="12700">
            <a:solidFill>
              <a:srgbClr val="1B2E4B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3136392" y="1152144"/>
            <a:ext cx="2743200" cy="2724912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0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3136392" y="1152144"/>
            <a:ext cx="2743200" cy="475488"/>
          </a:xfrm>
          <a:prstGeom prst="rect">
            <a:avLst/>
          </a:prstGeom>
          <a:solidFill>
            <a:srgbClr val="2C4A6E"/>
          </a:solidFill>
          <a:ln w="12700">
            <a:solidFill>
              <a:srgbClr val="2C4A6E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3227832" y="1152144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CORTE 2</a:t>
            </a:r>
            <a:endParaRPr lang="en-US" sz="1300" dirty="0"/>
          </a:p>
        </p:txBody>
      </p:sp>
      <p:sp>
        <p:nvSpPr>
          <p:cNvPr id="27" name="Text 24"/>
          <p:cNvSpPr/>
          <p:nvPr/>
        </p:nvSpPr>
        <p:spPr>
          <a:xfrm>
            <a:off x="3227832" y="1664208"/>
            <a:ext cx="2560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2C4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30 %</a:t>
            </a:r>
            <a:endParaRPr lang="en-US" sz="3800" dirty="0"/>
          </a:p>
        </p:txBody>
      </p:sp>
      <p:sp>
        <p:nvSpPr>
          <p:cNvPr id="28" name="Text 25"/>
          <p:cNvSpPr/>
          <p:nvPr/>
        </p:nvSpPr>
        <p:spPr>
          <a:xfrm>
            <a:off x="3227832" y="2340864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S08 – S13</a:t>
            </a:r>
            <a:endParaRPr lang="en-US" sz="1050" dirty="0"/>
          </a:p>
        </p:txBody>
      </p:sp>
      <p:sp>
        <p:nvSpPr>
          <p:cNvPr id="29" name="Text 26"/>
          <p:cNvSpPr/>
          <p:nvPr/>
        </p:nvSpPr>
        <p:spPr>
          <a:xfrm>
            <a:off x="3273552" y="265176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Formativa + Sumativa</a:t>
            </a:r>
            <a:endParaRPr lang="en-US" sz="900" dirty="0"/>
          </a:p>
          <a:p>
            <a:pPr marL="0" indent="0" algn="ctr">
              <a:buNone/>
            </a:pPr>
            <a:r>
              <a:rPr lang="en-US" sz="9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Taller, foro y parcial</a:t>
            </a:r>
            <a:endParaRPr lang="en-US" sz="900" dirty="0"/>
          </a:p>
        </p:txBody>
      </p:sp>
      <p:sp>
        <p:nvSpPr>
          <p:cNvPr id="30" name="Shape 27"/>
          <p:cNvSpPr/>
          <p:nvPr/>
        </p:nvSpPr>
        <p:spPr>
          <a:xfrm>
            <a:off x="3136392" y="3858768"/>
            <a:ext cx="2743200" cy="18288"/>
          </a:xfrm>
          <a:prstGeom prst="rect">
            <a:avLst/>
          </a:prstGeom>
          <a:solidFill>
            <a:srgbClr val="2C4A6E"/>
          </a:solidFill>
          <a:ln w="12700">
            <a:solidFill>
              <a:srgbClr val="2C4A6E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6044184" y="1152144"/>
            <a:ext cx="2743200" cy="2724912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0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6044184" y="1152144"/>
            <a:ext cx="2743200" cy="475488"/>
          </a:xfrm>
          <a:prstGeom prst="rect">
            <a:avLst/>
          </a:prstGeom>
          <a:solidFill>
            <a:srgbClr val="2E6E8C"/>
          </a:solidFill>
          <a:ln w="12700">
            <a:solidFill>
              <a:srgbClr val="2E6E8C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6135624" y="1152144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CORTE 3</a:t>
            </a:r>
            <a:endParaRPr lang="en-US" sz="1300" dirty="0"/>
          </a:p>
        </p:txBody>
      </p:sp>
      <p:sp>
        <p:nvSpPr>
          <p:cNvPr id="34" name="Text 31"/>
          <p:cNvSpPr/>
          <p:nvPr/>
        </p:nvSpPr>
        <p:spPr>
          <a:xfrm>
            <a:off x="6135624" y="1664208"/>
            <a:ext cx="2560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2E6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40 %</a:t>
            </a:r>
            <a:endParaRPr lang="en-US" sz="3800" dirty="0"/>
          </a:p>
        </p:txBody>
      </p:sp>
      <p:sp>
        <p:nvSpPr>
          <p:cNvPr id="35" name="Text 32"/>
          <p:cNvSpPr/>
          <p:nvPr/>
        </p:nvSpPr>
        <p:spPr>
          <a:xfrm>
            <a:off x="6135624" y="2340864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S14 – S20</a:t>
            </a:r>
            <a:endParaRPr lang="en-US" sz="1050" dirty="0"/>
          </a:p>
        </p:txBody>
      </p:sp>
      <p:sp>
        <p:nvSpPr>
          <p:cNvPr id="36" name="Text 33"/>
          <p:cNvSpPr/>
          <p:nvPr/>
        </p:nvSpPr>
        <p:spPr>
          <a:xfrm>
            <a:off x="6181344" y="265176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Sumativa + Actitudinal</a:t>
            </a:r>
            <a:endParaRPr lang="en-US" sz="900" dirty="0"/>
          </a:p>
          <a:p>
            <a:pPr marL="0" indent="0" algn="ctr">
              <a:buNone/>
            </a:pPr>
            <a:r>
              <a:rPr lang="en-US" sz="9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Proyecto, sustentación y participación</a:t>
            </a:r>
            <a:endParaRPr lang="en-US" sz="900" dirty="0"/>
          </a:p>
        </p:txBody>
      </p:sp>
      <p:sp>
        <p:nvSpPr>
          <p:cNvPr id="37" name="Shape 34"/>
          <p:cNvSpPr/>
          <p:nvPr/>
        </p:nvSpPr>
        <p:spPr>
          <a:xfrm>
            <a:off x="6044184" y="3858768"/>
            <a:ext cx="2743200" cy="18288"/>
          </a:xfrm>
          <a:prstGeom prst="rect">
            <a:avLst/>
          </a:prstGeom>
          <a:solidFill>
            <a:srgbClr val="2E6E8C"/>
          </a:solidFill>
          <a:ln w="12700">
            <a:solidFill>
              <a:srgbClr val="2E6E8C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228600" y="393192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Nota mínima aprobatoria: 3.0 / 5.0   |   Asistencia mínima: 80 %   |   Norma APA 7.ª edición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30352"/>
          </a:xfrm>
          <a:prstGeom prst="rect">
            <a:avLst/>
          </a:prstGeom>
          <a:solidFill>
            <a:srgbClr val="1B2E4B"/>
          </a:solidFill>
          <a:ln w="12700">
            <a:solidFill>
              <a:srgbClr val="1B2E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4864" cy="530352"/>
          </a:xfrm>
          <a:prstGeom prst="rect">
            <a:avLst/>
          </a:prstGeom>
          <a:solidFill>
            <a:srgbClr val="2E6E8C"/>
          </a:solidFill>
          <a:ln w="12700">
            <a:solidFill>
              <a:srgbClr val="2E6E8C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" y="64008"/>
            <a:ext cx="1737360" cy="42062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011680" y="91440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i="1" dirty="0">
                <a:solidFill>
                  <a:srgbClr val="A8BD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Presentación Académica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6400800" y="64008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7899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Universitaria de Colombia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6400800" y="246888"/>
            <a:ext cx="2651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i="1" dirty="0">
                <a:solidFill>
                  <a:srgbClr val="6B7F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Dirección de Programas Virtuales — Modalidad Híbrida</a:t>
            </a:r>
            <a:endParaRPr lang="en-US" sz="700" dirty="0"/>
          </a:p>
        </p:txBody>
      </p:sp>
      <p:sp>
        <p:nvSpPr>
          <p:cNvPr id="8" name="Shape 5"/>
          <p:cNvSpPr/>
          <p:nvPr/>
        </p:nvSpPr>
        <p:spPr>
          <a:xfrm>
            <a:off x="0" y="4777740"/>
            <a:ext cx="9144000" cy="365760"/>
          </a:xfrm>
          <a:prstGeom prst="rect">
            <a:avLst/>
          </a:prstGeom>
          <a:solidFill>
            <a:srgbClr val="E8ECF1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4768596"/>
            <a:ext cx="9144000" cy="13716"/>
          </a:xfrm>
          <a:prstGeom prst="rect">
            <a:avLst/>
          </a:prstGeom>
          <a:solidFill>
            <a:srgbClr val="CBD5E0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37160" y="4786884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1B2E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 / Cita (APA 7.ª ed.): </a:t>
            </a:r>
            <a:r>
              <a:rPr lang="en-US" sz="7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Apellido, A. (Año). Título en cursiva. Editorial. https://doi.org/xxxxx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6766560" y="4786884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Fecha: ___/___/______</a:t>
            </a:r>
            <a:endParaRPr lang="en-US" sz="700" dirty="0"/>
          </a:p>
        </p:txBody>
      </p:sp>
      <p:sp>
        <p:nvSpPr>
          <p:cNvPr id="12" name="Text 9"/>
          <p:cNvSpPr/>
          <p:nvPr/>
        </p:nvSpPr>
        <p:spPr>
          <a:xfrm>
            <a:off x="8732520" y="4786884"/>
            <a:ext cx="3474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B2E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228600" y="640080"/>
            <a:ext cx="329184" cy="384048"/>
          </a:xfrm>
          <a:prstGeom prst="rect">
            <a:avLst/>
          </a:prstGeom>
          <a:solidFill>
            <a:srgbClr val="1B2E4B"/>
          </a:solidFill>
          <a:ln w="12700">
            <a:solidFill>
              <a:srgbClr val="1B2E4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28600" y="640080"/>
            <a:ext cx="329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658368" y="6400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1B2E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REFERENCIAS BIBLIOGRÁFICAS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228600" y="1042416"/>
            <a:ext cx="8686800" cy="13716"/>
          </a:xfrm>
          <a:prstGeom prst="rect">
            <a:avLst/>
          </a:prstGeom>
          <a:solidFill>
            <a:srgbClr val="CBD5E0"/>
          </a:solidFill>
          <a:ln w="12700">
            <a:solidFill>
              <a:srgbClr val="CBD5E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28600" y="1115568"/>
            <a:ext cx="8686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 APA 7.ª Edición  |  Orden alfabético por apellido del primer autor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228600" y="1426464"/>
            <a:ext cx="8686800" cy="438912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384048" y="146304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Apellido, A. A., y Apellido, B. B. (Año). Título del libro en cursiva (X.ª ed.). Editorial.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228600" y="1883664"/>
            <a:ext cx="8686800" cy="438912"/>
          </a:xfrm>
          <a:prstGeom prst="rect">
            <a:avLst/>
          </a:prstGeom>
          <a:solidFill>
            <a:srgbClr val="E8ECF1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384048" y="192024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Apellido, A. A. (Año). Título del artículo. Nombre de la Revista en cursiva, Volumen(Número), pp–pp. https://doi.org/xxxxx</a:t>
            </a:r>
            <a:endParaRPr lang="en-US" sz="1000" dirty="0"/>
          </a:p>
        </p:txBody>
      </p:sp>
      <p:sp>
        <p:nvSpPr>
          <p:cNvPr id="22" name="Shape 19"/>
          <p:cNvSpPr/>
          <p:nvPr/>
        </p:nvSpPr>
        <p:spPr>
          <a:xfrm>
            <a:off x="228600" y="2340864"/>
            <a:ext cx="8686800" cy="438912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384048" y="237744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Apellido, A. A. (Año, DD de mes). Título del artículo web. Nombre del Sitio. https://www.url.com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228600" y="2798064"/>
            <a:ext cx="8686800" cy="438912"/>
          </a:xfrm>
          <a:prstGeom prst="rect">
            <a:avLst/>
          </a:prstGeom>
          <a:solidFill>
            <a:srgbClr val="E8ECF1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384048" y="283464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Ministerio/Institución. (Año). Título del documento oficial. Entidad. https://www.url.gov.co</a:t>
            </a:r>
            <a:endParaRPr lang="en-US" sz="1000" dirty="0"/>
          </a:p>
        </p:txBody>
      </p:sp>
      <p:sp>
        <p:nvSpPr>
          <p:cNvPr id="26" name="Shape 23"/>
          <p:cNvSpPr/>
          <p:nvPr/>
        </p:nvSpPr>
        <p:spPr>
          <a:xfrm>
            <a:off x="228600" y="3255264"/>
            <a:ext cx="8686800" cy="438912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0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384048" y="329184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Apellido, A. A. (Año). Título de tesis [Tesis de maestría, Nombre Institución]. Repositorio. https://url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B2E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" cy="5143500"/>
          </a:xfrm>
          <a:prstGeom prst="rect">
            <a:avLst/>
          </a:prstGeom>
          <a:solidFill>
            <a:srgbClr val="2E6E8C"/>
          </a:solidFill>
          <a:ln w="12700">
            <a:solidFill>
              <a:srgbClr val="2E6E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97780"/>
            <a:ext cx="9144000" cy="45720"/>
          </a:xfrm>
          <a:prstGeom prst="rect">
            <a:avLst/>
          </a:prstGeom>
          <a:solidFill>
            <a:srgbClr val="2E6E8C"/>
          </a:solidFill>
          <a:ln w="12700">
            <a:solidFill>
              <a:srgbClr val="2E6E8C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280" y="320040"/>
            <a:ext cx="2377440" cy="621792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2743200" y="1078992"/>
            <a:ext cx="3657600" cy="13716"/>
          </a:xfrm>
          <a:prstGeom prst="rect">
            <a:avLst/>
          </a:prstGeom>
          <a:solidFill>
            <a:srgbClr val="2E6E8C"/>
          </a:solidFill>
          <a:ln w="12700">
            <a:solidFill>
              <a:srgbClr val="2E6E8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57200" y="118872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2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Gracias</a:t>
            </a:r>
            <a:endParaRPr lang="en-US" sz="5200" dirty="0"/>
          </a:p>
        </p:txBody>
      </p:sp>
      <p:sp>
        <p:nvSpPr>
          <p:cNvPr id="7" name="Text 4"/>
          <p:cNvSpPr/>
          <p:nvPr/>
        </p:nvSpPr>
        <p:spPr>
          <a:xfrm>
            <a:off x="457200" y="2304288"/>
            <a:ext cx="8229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A8BD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Espacio para preguntas y debate académico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3200400" y="2779776"/>
            <a:ext cx="2743200" cy="13716"/>
          </a:xfrm>
          <a:prstGeom prst="rect">
            <a:avLst/>
          </a:prstGeom>
          <a:solidFill>
            <a:srgbClr val="2E6E8C"/>
          </a:solidFill>
          <a:ln w="12700">
            <a:solidFill>
              <a:srgbClr val="2E6E8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2889504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8BD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[Nombre del Docente]  •  [Asignatura]  •  [Período Académico]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457200" y="3273552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7899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Evaluación: Corte 1 (30%) | Corte 2 (30%) | Corte 3 (40%)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457200" y="463600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4A65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Universitaria de Colombia  •  Pasión por Triunfar  •  Modalidad Híbrida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1066</Words>
  <Application>Microsoft Office PowerPoint</Application>
  <PresentationFormat>Presentación en pantalla (16:9)</PresentationFormat>
  <Paragraphs>144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FO-PPT-001-V2 — Plantilla Oficial Presentaciones Académicas</dc:title>
  <dc:subject>Modalidad Híbrida — Versión 2.0</dc:subject>
  <dc:creator>Universitaria de Colombia</dc:creator>
  <cp:lastModifiedBy>Wilmery Monasterios</cp:lastModifiedBy>
  <cp:revision>3</cp:revision>
  <dcterms:created xsi:type="dcterms:W3CDTF">2026-04-30T15:56:46Z</dcterms:created>
  <dcterms:modified xsi:type="dcterms:W3CDTF">2026-05-07T20:46:10Z</dcterms:modified>
</cp:coreProperties>
</file>