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4" r:id="rId4"/>
    <p:sldId id="258" r:id="rId5"/>
    <p:sldId id="259" r:id="rId6"/>
    <p:sldId id="261" r:id="rId7"/>
    <p:sldId id="262" r:id="rId8"/>
    <p:sldId id="263"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8C79C5D-2A6F-F04D-97DA-BEF2467B64E4}" type="datetimeFigureOut">
              <a:rPr lang="en-US" dirty="0"/>
              <a:pPr/>
              <a:t>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DFA1846-DA80-1C48-A609-854EA85C59AD}" type="datetimeFigureOut">
              <a:rPr lang="en-US" dirty="0"/>
              <a:pPr/>
              <a:t>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s-ES" smtClean="0"/>
              <a:t>Haga clic para modificar el estilo de título del patrón</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s-ES" smtClean="0"/>
              <a:t>Haga clic para modificar el estilo de texto del patrón</a:t>
            </a:r>
          </a:p>
        </p:txBody>
      </p:sp>
      <p:sp>
        <p:nvSpPr>
          <p:cNvPr id="2" name="Date Placeholder 1"/>
          <p:cNvSpPr>
            <a:spLocks noGrp="1"/>
          </p:cNvSpPr>
          <p:nvPr>
            <p:ph type="dt" sz="half" idx="10"/>
          </p:nvPr>
        </p:nvSpPr>
        <p:spPr/>
        <p:txBody>
          <a:bodyPr/>
          <a:lstStyle/>
          <a:p>
            <a:fld id="{FBF54567-0DE4-3F47-BF90-CB84690072F9}" type="datetimeFigureOut">
              <a:rPr lang="en-US" dirty="0"/>
              <a:pPr/>
              <a:t>1/24/2025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DFA1846-DA80-1C48-A609-854EA85C59AD}" type="datetimeFigureOut">
              <a:rPr lang="en-US" dirty="0"/>
              <a:pPr/>
              <a:t>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1/24/2025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1/24/2025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1/24/2025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0DF5E60-9974-AC48-9591-99C2BB44B7CF}" type="datetimeFigureOut">
              <a:rPr lang="en-US" dirty="0"/>
              <a:pPr/>
              <a:t>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s-ES" smtClean="0"/>
              <a:t>Haga clic para modificar el estilo de título del patrón</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1/24/2025</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1/24/2025</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CO" dirty="0" smtClean="0"/>
              <a:t>MANUAL DE IDENTIDAD CORPORATIVA</a:t>
            </a:r>
            <a:endParaRPr lang="es-CO" dirty="0"/>
          </a:p>
        </p:txBody>
      </p:sp>
      <p:sp>
        <p:nvSpPr>
          <p:cNvPr id="3" name="Subtítulo 2"/>
          <p:cNvSpPr>
            <a:spLocks noGrp="1"/>
          </p:cNvSpPr>
          <p:nvPr>
            <p:ph type="subTitle" idx="1"/>
          </p:nvPr>
        </p:nvSpPr>
        <p:spPr>
          <a:xfrm>
            <a:off x="810001" y="5280847"/>
            <a:ext cx="10572000" cy="1158590"/>
          </a:xfrm>
        </p:spPr>
        <p:txBody>
          <a:bodyPr>
            <a:normAutofit lnSpcReduction="10000"/>
          </a:bodyPr>
          <a:lstStyle/>
          <a:p>
            <a:r>
              <a:rPr lang="es-CO" dirty="0" smtClean="0"/>
              <a:t>ESTUDIANTE: KEVIN MONTES</a:t>
            </a:r>
          </a:p>
          <a:p>
            <a:r>
              <a:rPr lang="es-CO" dirty="0" smtClean="0"/>
              <a:t>DOCENTE: JAIME RAMIREZ</a:t>
            </a:r>
          </a:p>
          <a:p>
            <a:r>
              <a:rPr lang="es-CO" dirty="0" smtClean="0"/>
              <a:t>ASIGNATURA: IMAGEN CORPORATIVA</a:t>
            </a:r>
          </a:p>
        </p:txBody>
      </p:sp>
    </p:spTree>
    <p:extLst>
      <p:ext uri="{BB962C8B-B14F-4D97-AF65-F5344CB8AC3E}">
        <p14:creationId xmlns:p14="http://schemas.microsoft.com/office/powerpoint/2010/main" val="1036364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PREGUNTA VIOLENTA</a:t>
            </a:r>
            <a:endParaRPr lang="es-CO" dirty="0"/>
          </a:p>
        </p:txBody>
      </p:sp>
      <p:sp>
        <p:nvSpPr>
          <p:cNvPr id="3" name="Marcador de contenido 2"/>
          <p:cNvSpPr>
            <a:spLocks noGrp="1"/>
          </p:cNvSpPr>
          <p:nvPr>
            <p:ph idx="1"/>
          </p:nvPr>
        </p:nvSpPr>
        <p:spPr/>
        <p:txBody>
          <a:bodyPr/>
          <a:lstStyle/>
          <a:p>
            <a:r>
              <a:rPr lang="es-CO" dirty="0" smtClean="0"/>
              <a:t>CUAL ES LA DIFERENCIA ENTRE IMAGOTIPO Y UN ISOTIPO?</a:t>
            </a:r>
            <a:endParaRPr lang="es-CO" dirty="0"/>
          </a:p>
        </p:txBody>
      </p:sp>
    </p:spTree>
    <p:extLst>
      <p:ext uri="{BB962C8B-B14F-4D97-AF65-F5344CB8AC3E}">
        <p14:creationId xmlns:p14="http://schemas.microsoft.com/office/powerpoint/2010/main" val="78296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936383" y="436809"/>
            <a:ext cx="6041265" cy="6041265"/>
          </a:xfrm>
          <a:prstGeom prst="rect">
            <a:avLst/>
          </a:prstGeom>
        </p:spPr>
      </p:pic>
    </p:spTree>
    <p:extLst>
      <p:ext uri="{BB962C8B-B14F-4D97-AF65-F5344CB8AC3E}">
        <p14:creationId xmlns:p14="http://schemas.microsoft.com/office/powerpoint/2010/main" val="924970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QUE ES Y PARA QUE SIRVE?</a:t>
            </a:r>
            <a:endParaRPr lang="es-CO" dirty="0"/>
          </a:p>
        </p:txBody>
      </p:sp>
      <p:sp>
        <p:nvSpPr>
          <p:cNvPr id="3" name="Marcador de contenido 2"/>
          <p:cNvSpPr>
            <a:spLocks noGrp="1"/>
          </p:cNvSpPr>
          <p:nvPr>
            <p:ph sz="half" idx="1"/>
          </p:nvPr>
        </p:nvSpPr>
        <p:spPr>
          <a:xfrm>
            <a:off x="818712" y="2222287"/>
            <a:ext cx="5185873" cy="4036845"/>
          </a:xfrm>
        </p:spPr>
        <p:txBody>
          <a:bodyPr/>
          <a:lstStyle/>
          <a:p>
            <a:r>
              <a:rPr lang="es-ES" dirty="0"/>
              <a:t>El manual de identidad corporativa es un documento que incluye las pautas para que la marca se exprese de manera coherente en todos sus soportes y canales</a:t>
            </a:r>
            <a:r>
              <a:rPr lang="es-ES" dirty="0" smtClean="0"/>
              <a:t>.</a:t>
            </a:r>
          </a:p>
          <a:p>
            <a:r>
              <a:rPr lang="es-ES" dirty="0"/>
              <a:t>Por más que sea el empresario quien mejor conoce las características del propio negocio, la identidad corporativa debe ser desarrollada profesionalmente por un conjunto de especialistas que puedan contemplar todos estos aspectos dentro de una guía de identidad.</a:t>
            </a:r>
            <a:endParaRPr lang="es-CO" dirty="0"/>
          </a:p>
        </p:txBody>
      </p:sp>
      <p:sp>
        <p:nvSpPr>
          <p:cNvPr id="4" name="Marcador de contenido 3"/>
          <p:cNvSpPr>
            <a:spLocks noGrp="1"/>
          </p:cNvSpPr>
          <p:nvPr>
            <p:ph sz="half" idx="2"/>
          </p:nvPr>
        </p:nvSpPr>
        <p:spPr>
          <a:xfrm>
            <a:off x="6187415" y="1867437"/>
            <a:ext cx="5194583" cy="4494726"/>
          </a:xfrm>
        </p:spPr>
        <p:txBody>
          <a:bodyPr/>
          <a:lstStyle/>
          <a:p>
            <a:r>
              <a:rPr lang="es-ES" dirty="0"/>
              <a:t>Es una herramienta necesaria para gestionar la marca, obtener una imagen coherente y trasladar una imagen profesional de la empresa y/o negocio</a:t>
            </a:r>
            <a:r>
              <a:rPr lang="es-ES" dirty="0" smtClean="0"/>
              <a:t>.</a:t>
            </a:r>
          </a:p>
          <a:p>
            <a:r>
              <a:rPr lang="es-ES" dirty="0" smtClean="0"/>
              <a:t>Incluye </a:t>
            </a:r>
            <a:r>
              <a:rPr lang="es-ES" dirty="0"/>
              <a:t>los componentes visuales y verbales que expresan la personalidad, valores y objetivos de una empresa. Es la forma en cómo se presenta ante sus clientes, empleados, inversionistas y la sociedad en su conjunto.</a:t>
            </a:r>
            <a:endParaRPr lang="es-CO" dirty="0"/>
          </a:p>
        </p:txBody>
      </p:sp>
    </p:spTree>
    <p:extLst>
      <p:ext uri="{BB962C8B-B14F-4D97-AF65-F5344CB8AC3E}">
        <p14:creationId xmlns:p14="http://schemas.microsoft.com/office/powerpoint/2010/main" val="4124955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604898" y="0"/>
            <a:ext cx="11093823" cy="6858000"/>
          </a:xfrm>
          <a:prstGeom prst="rect">
            <a:avLst/>
          </a:prstGeom>
        </p:spPr>
      </p:pic>
    </p:spTree>
    <p:extLst>
      <p:ext uri="{BB962C8B-B14F-4D97-AF65-F5344CB8AC3E}">
        <p14:creationId xmlns:p14="http://schemas.microsoft.com/office/powerpoint/2010/main" val="942014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QUE HACE LA IDENTIDAD CORPORATIVA?</a:t>
            </a:r>
            <a:endParaRPr lang="es-CO" dirty="0"/>
          </a:p>
        </p:txBody>
      </p:sp>
      <p:pic>
        <p:nvPicPr>
          <p:cNvPr id="6" name="Marcador de contenido 5"/>
          <p:cNvPicPr>
            <a:picLocks noGrp="1" noChangeAspect="1"/>
          </p:cNvPicPr>
          <p:nvPr>
            <p:ph idx="1"/>
          </p:nvPr>
        </p:nvPicPr>
        <p:blipFill>
          <a:blip r:embed="rId2"/>
          <a:stretch>
            <a:fillRect/>
          </a:stretch>
        </p:blipFill>
        <p:spPr>
          <a:xfrm>
            <a:off x="5033683" y="1622738"/>
            <a:ext cx="7887595" cy="4095482"/>
          </a:xfrm>
          <a:prstGeom prst="rect">
            <a:avLst/>
          </a:prstGeom>
        </p:spPr>
      </p:pic>
      <p:sp>
        <p:nvSpPr>
          <p:cNvPr id="4" name="Marcador de texto 3"/>
          <p:cNvSpPr>
            <a:spLocks noGrp="1"/>
          </p:cNvSpPr>
          <p:nvPr>
            <p:ph type="body" sz="half" idx="2"/>
          </p:nvPr>
        </p:nvSpPr>
        <p:spPr/>
        <p:txBody>
          <a:bodyPr/>
          <a:lstStyle/>
          <a:p>
            <a:r>
              <a:rPr lang="es-ES" dirty="0"/>
              <a:t>Se construye a través de una combinación de componentes gráficos y de elementos no tangibles como la personalidad, los valores, la misión y la visión de la empresa. Todos estos son los que dan forma a esa imagen clara, distintiva y reconocible que la marca desea proyectar ante su audiencia.</a:t>
            </a:r>
            <a:endParaRPr lang="es-CO" dirty="0"/>
          </a:p>
        </p:txBody>
      </p:sp>
      <p:sp>
        <p:nvSpPr>
          <p:cNvPr id="9" name="Rectángulo 8"/>
          <p:cNvSpPr/>
          <p:nvPr/>
        </p:nvSpPr>
        <p:spPr>
          <a:xfrm>
            <a:off x="2749309" y="6057303"/>
            <a:ext cx="5817618" cy="369332"/>
          </a:xfrm>
          <a:prstGeom prst="rect">
            <a:avLst/>
          </a:prstGeom>
        </p:spPr>
        <p:txBody>
          <a:bodyPr wrap="none">
            <a:spAutoFit/>
          </a:bodyPr>
          <a:lstStyle/>
          <a:p>
            <a:r>
              <a:rPr lang="es-CO" dirty="0"/>
              <a:t>https://www.youtube.com/watch?v=5YbJZ6icR3Q</a:t>
            </a:r>
          </a:p>
        </p:txBody>
      </p:sp>
    </p:spTree>
    <p:extLst>
      <p:ext uri="{BB962C8B-B14F-4D97-AF65-F5344CB8AC3E}">
        <p14:creationId xmlns:p14="http://schemas.microsoft.com/office/powerpoint/2010/main" val="3062643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OBJETIVOS</a:t>
            </a:r>
            <a:endParaRPr lang="es-CO" dirty="0"/>
          </a:p>
        </p:txBody>
      </p:sp>
      <p:sp>
        <p:nvSpPr>
          <p:cNvPr id="3" name="Marcador de contenido 2"/>
          <p:cNvSpPr>
            <a:spLocks noGrp="1"/>
          </p:cNvSpPr>
          <p:nvPr>
            <p:ph idx="1"/>
          </p:nvPr>
        </p:nvSpPr>
        <p:spPr/>
        <p:txBody>
          <a:bodyPr/>
          <a:lstStyle/>
          <a:p>
            <a:pPr>
              <a:buFont typeface="+mj-lt"/>
              <a:buAutoNum type="arabicPeriod"/>
            </a:pPr>
            <a:r>
              <a:rPr lang="es-ES" dirty="0"/>
              <a:t>Los objetivos que persigue la identidad corporativa, </a:t>
            </a:r>
            <a:r>
              <a:rPr lang="es-ES" dirty="0" smtClean="0"/>
              <a:t>son:</a:t>
            </a:r>
          </a:p>
          <a:p>
            <a:pPr>
              <a:buFont typeface="+mj-lt"/>
              <a:buAutoNum type="arabicPeriod"/>
            </a:pPr>
            <a:r>
              <a:rPr lang="es-ES" dirty="0" smtClean="0"/>
              <a:t>crear </a:t>
            </a:r>
            <a:r>
              <a:rPr lang="es-ES" dirty="0"/>
              <a:t>un sentido de pertenencia por parte de la plantilla laboral y los </a:t>
            </a:r>
            <a:r>
              <a:rPr lang="es-ES" dirty="0" smtClean="0"/>
              <a:t>clientes</a:t>
            </a:r>
          </a:p>
          <a:p>
            <a:pPr>
              <a:buFont typeface="+mj-lt"/>
              <a:buAutoNum type="arabicPeriod"/>
            </a:pPr>
            <a:r>
              <a:rPr lang="es-ES" dirty="0" smtClean="0"/>
              <a:t>cerciorarse </a:t>
            </a:r>
            <a:r>
              <a:rPr lang="es-ES" dirty="0"/>
              <a:t>de que existe una diferencia entre la </a:t>
            </a:r>
            <a:r>
              <a:rPr lang="es-ES" dirty="0" smtClean="0"/>
              <a:t>competencia</a:t>
            </a:r>
          </a:p>
          <a:p>
            <a:pPr>
              <a:buFont typeface="+mj-lt"/>
              <a:buAutoNum type="arabicPeriod"/>
            </a:pPr>
            <a:r>
              <a:rPr lang="es-ES" dirty="0" smtClean="0"/>
              <a:t>impulsar </a:t>
            </a:r>
            <a:r>
              <a:rPr lang="es-ES" dirty="0"/>
              <a:t>la preferencia de nuevos productos, asegurar que el servicio es óptimo y principalmente, generar una opinión pública favorable.</a:t>
            </a:r>
            <a:endParaRPr lang="es-CO" dirty="0"/>
          </a:p>
          <a:p>
            <a:pPr>
              <a:buFont typeface="+mj-lt"/>
              <a:buAutoNum type="arabicPeriod"/>
            </a:pPr>
            <a:endParaRPr lang="es-CO" dirty="0"/>
          </a:p>
        </p:txBody>
      </p:sp>
    </p:spTree>
    <p:extLst>
      <p:ext uri="{BB962C8B-B14F-4D97-AF65-F5344CB8AC3E}">
        <p14:creationId xmlns:p14="http://schemas.microsoft.com/office/powerpoint/2010/main" val="3959532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DONDE SE APLICA LA IMAGEN CORPORATIVA?</a:t>
            </a:r>
            <a:endParaRPr lang="es-CO" dirty="0"/>
          </a:p>
        </p:txBody>
      </p:sp>
      <p:sp>
        <p:nvSpPr>
          <p:cNvPr id="3" name="Marcador de contenido 2"/>
          <p:cNvSpPr>
            <a:spLocks noGrp="1"/>
          </p:cNvSpPr>
          <p:nvPr>
            <p:ph sz="half" idx="1"/>
          </p:nvPr>
        </p:nvSpPr>
        <p:spPr/>
        <p:txBody>
          <a:bodyPr/>
          <a:lstStyle/>
          <a:p>
            <a:r>
              <a:rPr lang="es-ES" dirty="0"/>
              <a:t>La identidad corporativa es la forma en que la empresa se presenta al mundo exterior. Aunque la cultura y los valores internos son fundamentales para dar forma a la identidad de la empresa, la definición de identidad corporativa se aplica a los activos visuales y al diseño de la marca de una empresa.</a:t>
            </a:r>
            <a:endParaRPr lang="es-CO" dirty="0"/>
          </a:p>
        </p:txBody>
      </p:sp>
      <p:pic>
        <p:nvPicPr>
          <p:cNvPr id="7" name="Marcador de contenido 6"/>
          <p:cNvPicPr>
            <a:picLocks noGrp="1" noChangeAspect="1"/>
          </p:cNvPicPr>
          <p:nvPr>
            <p:ph sz="half" idx="2"/>
          </p:nvPr>
        </p:nvPicPr>
        <p:blipFill>
          <a:blip r:embed="rId2"/>
          <a:stretch>
            <a:fillRect/>
          </a:stretch>
        </p:blipFill>
        <p:spPr>
          <a:xfrm>
            <a:off x="6272011" y="2369345"/>
            <a:ext cx="5574359" cy="3709483"/>
          </a:xfrm>
          <a:prstGeom prst="rect">
            <a:avLst/>
          </a:prstGeom>
        </p:spPr>
      </p:pic>
    </p:spTree>
    <p:extLst>
      <p:ext uri="{BB962C8B-B14F-4D97-AF65-F5344CB8AC3E}">
        <p14:creationId xmlns:p14="http://schemas.microsoft.com/office/powerpoint/2010/main" val="3511045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QUE ES EL BRANDING Y LA IDENTIDAD CORPORATIVA?</a:t>
            </a:r>
            <a:endParaRPr lang="es-CO" dirty="0"/>
          </a:p>
        </p:txBody>
      </p:sp>
      <p:sp>
        <p:nvSpPr>
          <p:cNvPr id="3" name="Marcador de texto 2"/>
          <p:cNvSpPr>
            <a:spLocks noGrp="1"/>
          </p:cNvSpPr>
          <p:nvPr>
            <p:ph type="body" idx="1"/>
          </p:nvPr>
        </p:nvSpPr>
        <p:spPr/>
        <p:txBody>
          <a:bodyPr/>
          <a:lstStyle/>
          <a:p>
            <a:r>
              <a:rPr lang="es-CO" dirty="0" smtClean="0"/>
              <a:t>BRANDING</a:t>
            </a:r>
            <a:endParaRPr lang="es-CO" dirty="0"/>
          </a:p>
        </p:txBody>
      </p:sp>
      <p:sp>
        <p:nvSpPr>
          <p:cNvPr id="4" name="Marcador de contenido 3"/>
          <p:cNvSpPr>
            <a:spLocks noGrp="1"/>
          </p:cNvSpPr>
          <p:nvPr>
            <p:ph sz="half" idx="2"/>
          </p:nvPr>
        </p:nvSpPr>
        <p:spPr>
          <a:xfrm>
            <a:off x="814729" y="2317808"/>
            <a:ext cx="5189856" cy="1988286"/>
          </a:xfrm>
        </p:spPr>
        <p:txBody>
          <a:bodyPr>
            <a:normAutofit/>
          </a:bodyPr>
          <a:lstStyle/>
          <a:p>
            <a:endParaRPr lang="es-ES" dirty="0" smtClean="0"/>
          </a:p>
          <a:p>
            <a:endParaRPr lang="es-ES" dirty="0"/>
          </a:p>
          <a:p>
            <a:r>
              <a:rPr lang="es-ES" dirty="0" smtClean="0"/>
              <a:t>El </a:t>
            </a:r>
            <a:r>
              <a:rPr lang="es-ES" dirty="0" err="1"/>
              <a:t>branding</a:t>
            </a:r>
            <a:r>
              <a:rPr lang="es-ES" dirty="0"/>
              <a:t> se refiere a las características, la ética y el enfoque de un producto específico. </a:t>
            </a:r>
            <a:endParaRPr lang="es-CO" dirty="0"/>
          </a:p>
        </p:txBody>
      </p:sp>
      <p:sp>
        <p:nvSpPr>
          <p:cNvPr id="5" name="Marcador de texto 4"/>
          <p:cNvSpPr>
            <a:spLocks noGrp="1"/>
          </p:cNvSpPr>
          <p:nvPr>
            <p:ph type="body" sz="quarter" idx="3"/>
          </p:nvPr>
        </p:nvSpPr>
        <p:spPr/>
        <p:txBody>
          <a:bodyPr/>
          <a:lstStyle/>
          <a:p>
            <a:r>
              <a:rPr lang="es-CO" dirty="0" smtClean="0"/>
              <a:t>IDENTIDAD CORPORATIVA</a:t>
            </a:r>
            <a:endParaRPr lang="es-CO" dirty="0"/>
          </a:p>
        </p:txBody>
      </p:sp>
      <p:sp>
        <p:nvSpPr>
          <p:cNvPr id="6" name="Marcador de contenido 5"/>
          <p:cNvSpPr>
            <a:spLocks noGrp="1"/>
          </p:cNvSpPr>
          <p:nvPr>
            <p:ph sz="quarter" idx="4"/>
          </p:nvPr>
        </p:nvSpPr>
        <p:spPr/>
        <p:txBody>
          <a:bodyPr/>
          <a:lstStyle/>
          <a:p>
            <a:endParaRPr lang="es-ES" dirty="0" smtClean="0"/>
          </a:p>
          <a:p>
            <a:endParaRPr lang="es-ES" dirty="0"/>
          </a:p>
          <a:p>
            <a:r>
              <a:rPr lang="es-ES" dirty="0" smtClean="0"/>
              <a:t>La </a:t>
            </a:r>
            <a:r>
              <a:rPr lang="es-ES" dirty="0"/>
              <a:t>identidad corporativa habla de las características, los valores y el enfoque de la empresa que desarrolló el producto .</a:t>
            </a:r>
            <a:endParaRPr lang="es-CO" dirty="0"/>
          </a:p>
        </p:txBody>
      </p:sp>
      <p:pic>
        <p:nvPicPr>
          <p:cNvPr id="5122" name="Picture 2" descr="La importancia de la identidad corporativa - M3Estrateg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7855" y="4101206"/>
            <a:ext cx="4030059" cy="2525884"/>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p:cNvSpPr/>
          <p:nvPr/>
        </p:nvSpPr>
        <p:spPr>
          <a:xfrm>
            <a:off x="5948778" y="5537885"/>
            <a:ext cx="6096000" cy="646331"/>
          </a:xfrm>
          <a:prstGeom prst="rect">
            <a:avLst/>
          </a:prstGeom>
        </p:spPr>
        <p:txBody>
          <a:bodyPr>
            <a:spAutoFit/>
          </a:bodyPr>
          <a:lstStyle/>
          <a:p>
            <a:r>
              <a:rPr lang="es-CO" dirty="0"/>
              <a:t>https://www.youtube.com/watch?v=nQ96m2aGqdw</a:t>
            </a:r>
          </a:p>
        </p:txBody>
      </p:sp>
    </p:spTree>
    <p:extLst>
      <p:ext uri="{BB962C8B-B14F-4D97-AF65-F5344CB8AC3E}">
        <p14:creationId xmlns:p14="http://schemas.microsoft.com/office/powerpoint/2010/main" val="2963350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4728" y="366914"/>
            <a:ext cx="4852988" cy="805064"/>
          </a:xfrm>
        </p:spPr>
        <p:txBody>
          <a:bodyPr>
            <a:normAutofit fontScale="90000"/>
          </a:bodyPr>
          <a:lstStyle/>
          <a:p>
            <a:r>
              <a:rPr lang="es-CO" dirty="0" smtClean="0"/>
              <a:t>TIPOS DE IDENTIDAD CORPORATIVA</a:t>
            </a:r>
            <a:endParaRPr lang="es-CO" dirty="0"/>
          </a:p>
        </p:txBody>
      </p:sp>
      <p:pic>
        <p:nvPicPr>
          <p:cNvPr id="6" name="Marcador de posición de imagen 5"/>
          <p:cNvPicPr>
            <a:picLocks noGrp="1" noChangeAspect="1"/>
          </p:cNvPicPr>
          <p:nvPr>
            <p:ph type="pic" sz="quarter" idx="13"/>
          </p:nvPr>
        </p:nvPicPr>
        <p:blipFill>
          <a:blip r:embed="rId2"/>
          <a:srcRect l="11260" r="11260"/>
          <a:stretch>
            <a:fillRect/>
          </a:stretch>
        </p:blipFill>
        <p:spPr>
          <a:xfrm>
            <a:off x="5937161" y="0"/>
            <a:ext cx="6317196" cy="6858000"/>
          </a:xfrm>
          <a:prstGeom prst="rect">
            <a:avLst/>
          </a:prstGeom>
        </p:spPr>
      </p:pic>
      <p:sp>
        <p:nvSpPr>
          <p:cNvPr id="4" name="Marcador de texto 3"/>
          <p:cNvSpPr>
            <a:spLocks noGrp="1"/>
          </p:cNvSpPr>
          <p:nvPr>
            <p:ph type="body" sz="half" idx="2"/>
          </p:nvPr>
        </p:nvSpPr>
        <p:spPr>
          <a:xfrm>
            <a:off x="321972" y="1171979"/>
            <a:ext cx="5215944" cy="5422004"/>
          </a:xfrm>
        </p:spPr>
        <p:txBody>
          <a:bodyPr>
            <a:normAutofit/>
          </a:bodyPr>
          <a:lstStyle/>
          <a:p>
            <a:pPr fontAlgn="ctr"/>
            <a:r>
              <a:rPr lang="es-ES" dirty="0"/>
              <a:t>La identidad corporativa puede ser interna o externa, y se compone de elementos visuales y de comunicación. </a:t>
            </a:r>
          </a:p>
          <a:p>
            <a:pPr fontAlgn="ctr"/>
            <a:r>
              <a:rPr lang="es-ES" dirty="0"/>
              <a:t>Los elementos visuales de la identidad corporativa son: </a:t>
            </a:r>
          </a:p>
          <a:p>
            <a:r>
              <a:rPr lang="es-ES" dirty="0"/>
              <a:t>El logotipo</a:t>
            </a:r>
          </a:p>
          <a:p>
            <a:r>
              <a:rPr lang="es-ES" dirty="0"/>
              <a:t>La tipografía</a:t>
            </a:r>
          </a:p>
          <a:p>
            <a:r>
              <a:rPr lang="es-ES" dirty="0"/>
              <a:t>Los colores</a:t>
            </a:r>
          </a:p>
          <a:p>
            <a:r>
              <a:rPr lang="es-ES" dirty="0"/>
              <a:t>El </a:t>
            </a:r>
            <a:r>
              <a:rPr lang="es-ES" dirty="0" err="1"/>
              <a:t>isotipo</a:t>
            </a:r>
            <a:r>
              <a:rPr lang="es-ES" dirty="0"/>
              <a:t>, que es el símbolo de la empresa</a:t>
            </a:r>
          </a:p>
          <a:p>
            <a:r>
              <a:rPr lang="es-ES" dirty="0"/>
              <a:t>El </a:t>
            </a:r>
            <a:r>
              <a:rPr lang="es-ES" dirty="0" err="1"/>
              <a:t>imagotipo</a:t>
            </a:r>
            <a:endParaRPr lang="es-ES" dirty="0"/>
          </a:p>
          <a:p>
            <a:r>
              <a:rPr lang="es-ES" dirty="0"/>
              <a:t>El </a:t>
            </a:r>
            <a:r>
              <a:rPr lang="es-ES" dirty="0" err="1"/>
              <a:t>isologo</a:t>
            </a:r>
            <a:endParaRPr lang="es-ES" dirty="0"/>
          </a:p>
          <a:p>
            <a:pPr fontAlgn="ctr"/>
            <a:r>
              <a:rPr lang="es-ES" dirty="0"/>
              <a:t>Los elementos de comunicación de la identidad corporativa son: El estilo de comunicación, Los valores transmitidos, Los contenidos en redes sociales o webs, La papelería, Las campañas publicitarias. </a:t>
            </a:r>
          </a:p>
          <a:p>
            <a:pPr fontAlgn="ctr"/>
            <a:r>
              <a:rPr lang="es-ES" dirty="0"/>
              <a:t>La identidad corporativa debe ser coherente y consistente en todos los puntos de contacto con la marca. </a:t>
            </a:r>
          </a:p>
          <a:p>
            <a:endParaRPr lang="es-CO" dirty="0"/>
          </a:p>
        </p:txBody>
      </p:sp>
      <p:sp>
        <p:nvSpPr>
          <p:cNvPr id="7" name="Rectángulo 6"/>
          <p:cNvSpPr/>
          <p:nvPr/>
        </p:nvSpPr>
        <p:spPr>
          <a:xfrm>
            <a:off x="0" y="5630095"/>
            <a:ext cx="6096000" cy="646331"/>
          </a:xfrm>
          <a:prstGeom prst="rect">
            <a:avLst/>
          </a:prstGeom>
        </p:spPr>
        <p:txBody>
          <a:bodyPr>
            <a:spAutoFit/>
          </a:bodyPr>
          <a:lstStyle/>
          <a:p>
            <a:r>
              <a:rPr lang="es-CO" dirty="0"/>
              <a:t>https://www.youtube.com/watch?v=7kcWZy2ynQs&amp;ab_channel=FOROALFA</a:t>
            </a:r>
          </a:p>
        </p:txBody>
      </p:sp>
    </p:spTree>
    <p:extLst>
      <p:ext uri="{BB962C8B-B14F-4D97-AF65-F5344CB8AC3E}">
        <p14:creationId xmlns:p14="http://schemas.microsoft.com/office/powerpoint/2010/main" val="3180388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TIPOS:</a:t>
            </a:r>
            <a:endParaRPr lang="es-CO" dirty="0"/>
          </a:p>
        </p:txBody>
      </p:sp>
      <p:sp>
        <p:nvSpPr>
          <p:cNvPr id="3" name="Marcador de contenido 2"/>
          <p:cNvSpPr>
            <a:spLocks noGrp="1"/>
          </p:cNvSpPr>
          <p:nvPr>
            <p:ph idx="1"/>
          </p:nvPr>
        </p:nvSpPr>
        <p:spPr/>
        <p:txBody>
          <a:bodyPr/>
          <a:lstStyle/>
          <a:p>
            <a:r>
              <a:rPr lang="es-ES" dirty="0"/>
              <a:t>Marca gráfica, que es cuando la marca funciona únicamente con el elemento gráfico</a:t>
            </a:r>
          </a:p>
          <a:p>
            <a:r>
              <a:rPr lang="es-ES" dirty="0"/>
              <a:t>Marca denominativa, que es cuando la marca funciona únicamente con el elemento denominativo</a:t>
            </a:r>
          </a:p>
          <a:p>
            <a:r>
              <a:rPr lang="es-ES" dirty="0"/>
              <a:t>Marca mixta, que es cuando la marca incluye elementos gráficos y denominativos</a:t>
            </a:r>
          </a:p>
          <a:p>
            <a:endParaRPr lang="es-CO" dirty="0"/>
          </a:p>
        </p:txBody>
      </p:sp>
    </p:spTree>
    <p:extLst>
      <p:ext uri="{BB962C8B-B14F-4D97-AF65-F5344CB8AC3E}">
        <p14:creationId xmlns:p14="http://schemas.microsoft.com/office/powerpoint/2010/main" val="21154383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table">
  <a:themeElements>
    <a:clrScheme name="Quotable">
      <a:dk1>
        <a:sysClr val="windowText" lastClr="000000"/>
      </a:dk1>
      <a:lt1>
        <a:sysClr val="window" lastClr="FFFFFF"/>
      </a:lt1>
      <a:dk2>
        <a:srgbClr val="212121"/>
      </a:dk2>
      <a:lt2>
        <a:srgbClr val="636363"/>
      </a:lt2>
      <a:accent1>
        <a:srgbClr val="F03B5E"/>
      </a:accent1>
      <a:accent2>
        <a:srgbClr val="DC6FEC"/>
      </a:accent2>
      <a:accent3>
        <a:srgbClr val="60B1F2"/>
      </a:accent3>
      <a:accent4>
        <a:srgbClr val="6AD5BB"/>
      </a:accent4>
      <a:accent5>
        <a:srgbClr val="E8AB4E"/>
      </a:accent5>
      <a:accent6>
        <a:srgbClr val="F56447"/>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ACECE1E4-636E-48DB-87ED-4A76DC93378F}"/>
    </a:ext>
  </a:extLst>
</a:theme>
</file>

<file path=docProps/app.xml><?xml version="1.0" encoding="utf-8"?>
<Properties xmlns="http://schemas.openxmlformats.org/officeDocument/2006/extended-properties" xmlns:vt="http://schemas.openxmlformats.org/officeDocument/2006/docPropsVTypes">
  <Template>Citable</Template>
  <TotalTime>1430</TotalTime>
  <Words>424</Words>
  <Application>Microsoft Office PowerPoint</Application>
  <PresentationFormat>Panorámica</PresentationFormat>
  <Paragraphs>47</Paragraphs>
  <Slides>11</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11</vt:i4>
      </vt:variant>
    </vt:vector>
  </HeadingPairs>
  <TitlesOfParts>
    <vt:vector size="14" baseType="lpstr">
      <vt:lpstr>Century Gothic</vt:lpstr>
      <vt:lpstr>Wingdings 2</vt:lpstr>
      <vt:lpstr>Citable</vt:lpstr>
      <vt:lpstr>MANUAL DE IDENTIDAD CORPORATIVA</vt:lpstr>
      <vt:lpstr>QUE ES Y PARA QUE SIRVE?</vt:lpstr>
      <vt:lpstr>Presentación de PowerPoint</vt:lpstr>
      <vt:lpstr>QUE HACE LA IDENTIDAD CORPORATIVA?</vt:lpstr>
      <vt:lpstr>OBJETIVOS</vt:lpstr>
      <vt:lpstr>DONDE SE APLICA LA IMAGEN CORPORATIVA?</vt:lpstr>
      <vt:lpstr>QUE ES EL BRANDING Y LA IDENTIDAD CORPORATIVA?</vt:lpstr>
      <vt:lpstr>TIPOS DE IDENTIDAD CORPORATIVA</vt:lpstr>
      <vt:lpstr>TIPOS:</vt:lpstr>
      <vt:lpstr>PREGUNTA VIOLENTA</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DE IDENTIDAD CORPORATIVA</dc:title>
  <dc:creator>kevin david montes corredor</dc:creator>
  <cp:lastModifiedBy>Maria Fernanda</cp:lastModifiedBy>
  <cp:revision>7</cp:revision>
  <dcterms:created xsi:type="dcterms:W3CDTF">2025-01-21T05:14:33Z</dcterms:created>
  <dcterms:modified xsi:type="dcterms:W3CDTF">2025-01-24T18:39:02Z</dcterms:modified>
</cp:coreProperties>
</file>