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68" r:id="rId2"/>
    <p:sldId id="369" r:id="rId3"/>
    <p:sldId id="456" r:id="rId4"/>
    <p:sldId id="457" r:id="rId5"/>
    <p:sldId id="455" r:id="rId6"/>
    <p:sldId id="458" r:id="rId7"/>
    <p:sldId id="459" r:id="rId8"/>
    <p:sldId id="460" r:id="rId9"/>
    <p:sldId id="461" r:id="rId10"/>
    <p:sldId id="462" r:id="rId11"/>
    <p:sldId id="463" r:id="rId12"/>
    <p:sldId id="466" r:id="rId13"/>
    <p:sldId id="465" r:id="rId14"/>
    <p:sldId id="464" r:id="rId15"/>
    <p:sldId id="454" r:id="rId16"/>
    <p:sldId id="467" r:id="rId17"/>
    <p:sldId id="448" r:id="rId18"/>
    <p:sldId id="468" r:id="rId19"/>
    <p:sldId id="469" r:id="rId20"/>
    <p:sldId id="470" r:id="rId21"/>
    <p:sldId id="484" r:id="rId22"/>
    <p:sldId id="485" r:id="rId23"/>
    <p:sldId id="449" r:id="rId24"/>
    <p:sldId id="450" r:id="rId25"/>
    <p:sldId id="471" r:id="rId26"/>
    <p:sldId id="472" r:id="rId27"/>
    <p:sldId id="473" r:id="rId28"/>
    <p:sldId id="474" r:id="rId29"/>
    <p:sldId id="475" r:id="rId30"/>
    <p:sldId id="476" r:id="rId31"/>
    <p:sldId id="477" r:id="rId32"/>
    <p:sldId id="479" r:id="rId33"/>
    <p:sldId id="480" r:id="rId34"/>
    <p:sldId id="481" r:id="rId35"/>
    <p:sldId id="482" r:id="rId36"/>
    <p:sldId id="483" r:id="rId37"/>
    <p:sldId id="315" r:id="rId3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2FD6"/>
    <a:srgbClr val="0624A2"/>
    <a:srgbClr val="FFDE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29" autoAdjust="0"/>
    <p:restoredTop sz="93978" autoAdjust="0"/>
  </p:normalViewPr>
  <p:slideViewPr>
    <p:cSldViewPr>
      <p:cViewPr varScale="1">
        <p:scale>
          <a:sx n="67" d="100"/>
          <a:sy n="67" d="100"/>
        </p:scale>
        <p:origin x="9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B0D28-1A48-465E-B9EC-4428625653F1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3BFA5-9F64-4AD2-9B37-FB6FCB5B42F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58199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D3BFA5-9F64-4AD2-9B37-FB6FCB5B42FC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3513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D3BFA5-9F64-4AD2-9B37-FB6FCB5B42FC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30807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D3BFA5-9F64-4AD2-9B37-FB6FCB5B42FC}" type="slidenum">
              <a:rPr lang="es-CO" smtClean="0"/>
              <a:t>19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96308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D3BFA5-9F64-4AD2-9B37-FB6FCB5B42FC}" type="slidenum">
              <a:rPr lang="es-CO" smtClean="0"/>
              <a:t>20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31873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D3BFA5-9F64-4AD2-9B37-FB6FCB5B42FC}" type="slidenum">
              <a:rPr lang="es-CO" smtClean="0"/>
              <a:t>21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6873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D3BFA5-9F64-4AD2-9B37-FB6FCB5B42FC}" type="slidenum">
              <a:rPr lang="es-CO" smtClean="0"/>
              <a:t>22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0499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D3BFA5-9F64-4AD2-9B37-FB6FCB5B42FC}" type="slidenum">
              <a:rPr lang="es-CO" smtClean="0"/>
              <a:t>32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2143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465F-BAB7-4A99-A1C9-6FE90C4BD50B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708C-FD92-40F1-9CB1-1C9F39981B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40777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465F-BAB7-4A99-A1C9-6FE90C4BD50B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708C-FD92-40F1-9CB1-1C9F39981B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95571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465F-BAB7-4A99-A1C9-6FE90C4BD50B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708C-FD92-40F1-9CB1-1C9F39981B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8605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465F-BAB7-4A99-A1C9-6FE90C4BD50B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708C-FD92-40F1-9CB1-1C9F39981B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73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465F-BAB7-4A99-A1C9-6FE90C4BD50B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708C-FD92-40F1-9CB1-1C9F39981B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1431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465F-BAB7-4A99-A1C9-6FE90C4BD50B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708C-FD92-40F1-9CB1-1C9F39981B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7213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465F-BAB7-4A99-A1C9-6FE90C4BD50B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708C-FD92-40F1-9CB1-1C9F39981B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64176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465F-BAB7-4A99-A1C9-6FE90C4BD50B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708C-FD92-40F1-9CB1-1C9F39981B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1066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465F-BAB7-4A99-A1C9-6FE90C4BD50B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708C-FD92-40F1-9CB1-1C9F39981B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2280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465F-BAB7-4A99-A1C9-6FE90C4BD50B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708C-FD92-40F1-9CB1-1C9F39981B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59124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465F-BAB7-4A99-A1C9-6FE90C4BD50B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708C-FD92-40F1-9CB1-1C9F39981B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12780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6465F-BAB7-4A99-A1C9-6FE90C4BD50B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F708C-FD92-40F1-9CB1-1C9F39981B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715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>
            <a:extLst>
              <a:ext uri="{FF2B5EF4-FFF2-40B4-BE49-F238E27FC236}">
                <a16:creationId xmlns:a16="http://schemas.microsoft.com/office/drawing/2014/main" id="{57A9EEE4-1002-4948-93CB-36E47611BB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9536" y="2420888"/>
            <a:ext cx="8640960" cy="2214502"/>
          </a:xfrm>
        </p:spPr>
        <p:txBody>
          <a:bodyPr anchor="ctr">
            <a:noAutofit/>
          </a:bodyPr>
          <a:lstStyle/>
          <a:p>
            <a:r>
              <a:rPr lang="es-CO" sz="8800" b="1" dirty="0">
                <a:solidFill>
                  <a:schemeClr val="accent1">
                    <a:lumMod val="50000"/>
                  </a:schemeClr>
                </a:solidFill>
                <a:latin typeface="Tahoma Bold"/>
                <a:cs typeface="Tahoma Bold"/>
              </a:rPr>
              <a:t>ESTÉTICA FELINA</a:t>
            </a:r>
          </a:p>
        </p:txBody>
      </p:sp>
    </p:spTree>
    <p:extLst>
      <p:ext uri="{BB962C8B-B14F-4D97-AF65-F5344CB8AC3E}">
        <p14:creationId xmlns:p14="http://schemas.microsoft.com/office/powerpoint/2010/main" val="3762727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464337" y="3433418"/>
            <a:ext cx="817623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29582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PELO RIZADO</a:t>
            </a:r>
            <a:endParaRPr lang="es-CO" sz="4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FB1C543-05D4-E24D-52B8-811DA25D0B5C}"/>
              </a:ext>
            </a:extLst>
          </p:cNvPr>
          <p:cNvSpPr txBox="1"/>
          <p:nvPr/>
        </p:nvSpPr>
        <p:spPr>
          <a:xfrm>
            <a:off x="325998" y="1348439"/>
            <a:ext cx="609361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i="0" dirty="0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Pelo rizado:</a:t>
            </a:r>
            <a:r>
              <a:rPr lang="es-ES" sz="2400" b="0" i="0" dirty="0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 el pelo adquiere ondulaciones, esta es una característica genética, corresponde a mutaciones genéticas espontáneas. Generalmente son pelajes suaves, densos, ondulados y cortos. En general son gatos de fácil cuidado y no suelen perder mucho pelo en las épocas de pelecha. Es por esto que el cepillado puede realizarse una vez a la semana y mantener una buena alimentación para mantener los rizos con su aspecto ondulado. Dentro de este tipo de pelo encontramos razas como </a:t>
            </a:r>
            <a:r>
              <a:rPr lang="es-ES" sz="2400" b="0" i="0" dirty="0" err="1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Cornish</a:t>
            </a:r>
            <a:r>
              <a:rPr lang="es-ES" sz="2400" b="0" i="0" dirty="0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Rex, German Rex y Devon </a:t>
            </a:r>
            <a:r>
              <a:rPr lang="es-ES" sz="2400" b="0" i="0" dirty="0" err="1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rex</a:t>
            </a:r>
            <a:r>
              <a:rPr lang="es-ES" sz="2400" b="0" i="0" dirty="0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  <a:endParaRPr lang="es-CO" sz="2400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6146" name="Picture 2" descr="Gatos de pelo rizado | Wiki Gatopedia | Fandom">
            <a:extLst>
              <a:ext uri="{FF2B5EF4-FFF2-40B4-BE49-F238E27FC236}">
                <a16:creationId xmlns:a16="http://schemas.microsoft.com/office/drawing/2014/main" id="{0CE78D01-DDC6-8DE5-16E6-67AE8E577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638" y="2390652"/>
            <a:ext cx="5340449" cy="348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90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464337" y="3433418"/>
            <a:ext cx="817623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3231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PELO SIN PELO</a:t>
            </a:r>
            <a:endParaRPr lang="es-CO" sz="4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FB1C543-05D4-E24D-52B8-811DA25D0B5C}"/>
              </a:ext>
            </a:extLst>
          </p:cNvPr>
          <p:cNvSpPr txBox="1"/>
          <p:nvPr/>
        </p:nvSpPr>
        <p:spPr>
          <a:xfrm>
            <a:off x="325998" y="1348439"/>
            <a:ext cx="609361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i="0" dirty="0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Sin pelo:</a:t>
            </a:r>
            <a:r>
              <a:rPr lang="es-ES" sz="2400" b="0" i="0" dirty="0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 algunas razas se caracterizan por la ausencia de pelo debido a diferentes mutaciones genéticas. Aunque se cree que son gatos sin pelo, la realidad es que poseen una capa muy fina de pelo milimétrico, el cual resulta imperceptible a simple vista pero que se nota al acariciarlos. Si bien estas razas no necesitan de cepillado, requieren de baños al menos una vez al mes con agua tibia y </a:t>
            </a:r>
            <a:r>
              <a:rPr lang="es-ES" sz="2400" b="0" i="0" dirty="0" err="1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shampoo</a:t>
            </a:r>
            <a:r>
              <a:rPr lang="es-ES" sz="2400" b="0" i="0" dirty="0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neutro. La raza más conocida con esta característica es la </a:t>
            </a:r>
            <a:r>
              <a:rPr lang="es-ES" sz="2400" b="0" i="0" dirty="0" err="1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Sphynx</a:t>
            </a:r>
            <a:r>
              <a:rPr lang="es-ES" sz="2400" b="0" i="0" dirty="0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o Esfinge.</a:t>
            </a:r>
            <a:endParaRPr lang="es-CO" sz="2400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1EFD3EF-C796-4EE1-F3CE-E54D44D26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678" y="2433409"/>
            <a:ext cx="4299016" cy="341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13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464337" y="3433418"/>
            <a:ext cx="817623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38404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LENGUA Y SALIVA</a:t>
            </a:r>
            <a:endParaRPr lang="es-CO" sz="4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FB1C543-05D4-E24D-52B8-811DA25D0B5C}"/>
              </a:ext>
            </a:extLst>
          </p:cNvPr>
          <p:cNvSpPr txBox="1"/>
          <p:nvPr/>
        </p:nvSpPr>
        <p:spPr>
          <a:xfrm>
            <a:off x="284566" y="1624756"/>
            <a:ext cx="6093618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s-ES" sz="2800" b="0" i="0" dirty="0">
                <a:solidFill>
                  <a:srgbClr val="212121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Características de la saliva</a:t>
            </a:r>
          </a:p>
          <a:p>
            <a:pPr algn="l" fontAlgn="base"/>
            <a:r>
              <a:rPr lang="es-ES" sz="2400" b="0" i="0" dirty="0">
                <a:solidFill>
                  <a:srgbClr val="333333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La saliva de los gatos es una sustancia fascinante que tiene varias características interesantes. En primer lugar, la saliva de los gatos es muy viscosa y pegajosa debido a la presencia de una proteína llamada </a:t>
            </a:r>
            <a:r>
              <a:rPr lang="es-ES" sz="3600" b="1" i="0" dirty="0">
                <a:solidFill>
                  <a:srgbClr val="333333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mucina.</a:t>
            </a:r>
            <a:r>
              <a:rPr lang="es-ES" sz="2400" b="0" i="0" dirty="0">
                <a:solidFill>
                  <a:srgbClr val="333333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Esta proteína ayuda a que la saliva se adhiera a la lengua y a los dientes de los gatos, lo que les permite limpiar su pelaje y su boca de forma eficiente.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5E18750-9013-B9C7-BC8A-881D419D4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1788" y="2756263"/>
            <a:ext cx="5638868" cy="317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321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464337" y="3433418"/>
            <a:ext cx="817623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38404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LENGUA Y SALIVA</a:t>
            </a:r>
            <a:endParaRPr lang="es-CO" sz="4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FB1C543-05D4-E24D-52B8-811DA25D0B5C}"/>
              </a:ext>
            </a:extLst>
          </p:cNvPr>
          <p:cNvSpPr txBox="1"/>
          <p:nvPr/>
        </p:nvSpPr>
        <p:spPr>
          <a:xfrm>
            <a:off x="5159896" y="2089964"/>
            <a:ext cx="6093618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s-ES" sz="2400" b="0" i="0" dirty="0">
                <a:solidFill>
                  <a:srgbClr val="333333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Además, la saliva de los gatos también tiene propiedades antibacterianas que les ayudan a mantener su boca limpia y saludable. La saliva contiene una enzima llamada </a:t>
            </a:r>
            <a:r>
              <a:rPr lang="es-ES" sz="3600" b="1" i="0" dirty="0">
                <a:solidFill>
                  <a:srgbClr val="333333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lisozima</a:t>
            </a:r>
            <a:r>
              <a:rPr lang="es-ES" sz="2400" b="0" i="0" dirty="0">
                <a:solidFill>
                  <a:srgbClr val="333333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, que es capaz de destruir las paredes celulares de las bacterias y prevenir su crecimiento. Esto es especialmente importante para los gatos, ya que las bacterias en la boca pueden causar enfermedades como la gingivitis y la periodontitis.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CE38730-521B-9C2C-09A7-0E3EF0131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6525"/>
            <a:ext cx="4876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991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464337" y="3433418"/>
            <a:ext cx="817623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38404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LENGUA Y SALIVA</a:t>
            </a:r>
            <a:endParaRPr lang="es-CO" sz="4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FB1C543-05D4-E24D-52B8-811DA25D0B5C}"/>
              </a:ext>
            </a:extLst>
          </p:cNvPr>
          <p:cNvSpPr txBox="1"/>
          <p:nvPr/>
        </p:nvSpPr>
        <p:spPr>
          <a:xfrm>
            <a:off x="191344" y="2103983"/>
            <a:ext cx="609361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s-E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Otra característica interesante de la saliva de los gatos es que también contiene una proteína llamada </a:t>
            </a:r>
            <a:r>
              <a:rPr lang="es-ES" sz="3600" b="1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fel</a:t>
            </a:r>
            <a:r>
              <a:rPr lang="es-ES" sz="36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d1, </a:t>
            </a:r>
            <a:r>
              <a:rPr lang="es-E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que es la responsable de las alergias en algunas personas. Esta proteína se produce en las glándulas salivales de los gatos y se transfiere a su pelaje cuando se lamen. Si una persona es alérgica a esta proteína, puede experimentar síntomas como estornudos, picazón en los ojos y congestión nasal cuando está cerca de un gato.</a:t>
            </a:r>
          </a:p>
        </p:txBody>
      </p:sp>
      <p:pic>
        <p:nvPicPr>
          <p:cNvPr id="7170" name="Picture 2" descr="gato acicalandose">
            <a:extLst>
              <a:ext uri="{FF2B5EF4-FFF2-40B4-BE49-F238E27FC236}">
                <a16:creationId xmlns:a16="http://schemas.microsoft.com/office/drawing/2014/main" id="{D2B1B065-73C1-6956-93DA-358ACFBE4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51" y="3622681"/>
            <a:ext cx="5364259" cy="301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043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20987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COLORES</a:t>
            </a:r>
            <a:endParaRPr lang="es-CO" sz="4000" dirty="0"/>
          </a:p>
        </p:txBody>
      </p:sp>
      <p:sp>
        <p:nvSpPr>
          <p:cNvPr id="2" name="AutoShape 2" descr="TODO SOBRE MI GATO: Patrones de los gatos">
            <a:extLst>
              <a:ext uri="{FF2B5EF4-FFF2-40B4-BE49-F238E27FC236}">
                <a16:creationId xmlns:a16="http://schemas.microsoft.com/office/drawing/2014/main" id="{C51F613C-7E46-4349-84BD-54615B4148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C0C7F7A-9BAE-41C2-B0BB-EFD23369D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68" y="152400"/>
            <a:ext cx="5610701" cy="658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36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20987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COLORES</a:t>
            </a:r>
            <a:endParaRPr lang="es-CO" sz="4000" dirty="0"/>
          </a:p>
        </p:txBody>
      </p:sp>
      <p:sp>
        <p:nvSpPr>
          <p:cNvPr id="2" name="AutoShape 2" descr="TODO SOBRE MI GATO: Patrones de los gatos">
            <a:extLst>
              <a:ext uri="{FF2B5EF4-FFF2-40B4-BE49-F238E27FC236}">
                <a16:creationId xmlns:a16="http://schemas.microsoft.com/office/drawing/2014/main" id="{C51F613C-7E46-4349-84BD-54615B4148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1451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17987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dirty="0"/>
              <a:t>RAZAS</a:t>
            </a:r>
            <a:endParaRPr lang="es-CO" sz="4800" dirty="0"/>
          </a:p>
        </p:txBody>
      </p:sp>
      <p:pic>
        <p:nvPicPr>
          <p:cNvPr id="68610" name="Picture 2" descr="Razas de gatos">
            <a:extLst>
              <a:ext uri="{FF2B5EF4-FFF2-40B4-BE49-F238E27FC236}">
                <a16:creationId xmlns:a16="http://schemas.microsoft.com/office/drawing/2014/main" id="{188AB7C3-02DE-440E-8AAB-9C16000BE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964" y="2671700"/>
            <a:ext cx="4439323" cy="248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2A63C1F-29F3-463F-A449-EB89564D79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499" y="17438"/>
            <a:ext cx="47491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31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50970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dirty="0"/>
              <a:t>RAZAS PELO CORTO</a:t>
            </a:r>
            <a:endParaRPr lang="es-CO" sz="480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2BC93FE-4AD2-9DEE-2A69-03F654385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30761" y="4294485"/>
            <a:ext cx="10972800" cy="114300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br>
              <a:rPr lang="es-CO" b="0" dirty="0">
                <a:effectLst/>
                <a:latin typeface="MerriweatherSans"/>
              </a:rPr>
            </a:br>
            <a:r>
              <a:rPr lang="es-CO" sz="3100" b="1" i="0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AMERICAN </a:t>
            </a:r>
            <a:r>
              <a:rPr lang="es-CO" sz="3100" b="1" i="0" dirty="0" err="1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SHORTHAIR</a:t>
            </a:r>
            <a:br>
              <a:rPr lang="es-CO" sz="3100" b="1" i="0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100" b="1" i="0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AZUL RUSO</a:t>
            </a:r>
            <a:br>
              <a:rPr lang="es-CO" sz="3100" b="1" i="0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100" b="1" i="0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BENGALÍ</a:t>
            </a:r>
            <a:br>
              <a:rPr lang="es-CO" sz="3100" b="1" i="0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100" b="1" i="0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BOMBAY</a:t>
            </a:r>
            <a:br>
              <a:rPr lang="es-CO" sz="3100" b="1" i="0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100" b="1" i="0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SIAMÉS</a:t>
            </a:r>
            <a:br>
              <a:rPr lang="es-CO" sz="3100" b="1" i="0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100" b="1" i="0" dirty="0" err="1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OCICAT</a:t>
            </a:r>
            <a:br>
              <a:rPr lang="es-CO" sz="3100" b="1" i="0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100" b="1" i="0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ABISINIO</a:t>
            </a:r>
            <a:br>
              <a:rPr lang="es-CO" sz="18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br>
              <a:rPr lang="es-CO" sz="31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br>
              <a:rPr lang="es-CO" dirty="0"/>
            </a:br>
            <a:br>
              <a:rPr lang="es-CO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endParaRPr lang="es-CO" dirty="0"/>
          </a:p>
        </p:txBody>
      </p:sp>
      <p:sp>
        <p:nvSpPr>
          <p:cNvPr id="19" name="Marcador de contenido 18">
            <a:extLst>
              <a:ext uri="{FF2B5EF4-FFF2-40B4-BE49-F238E27FC236}">
                <a16:creationId xmlns:a16="http://schemas.microsoft.com/office/drawing/2014/main" id="{C48ABB73-BAF5-7AD7-7BD0-18209954DD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8194" name="Picture 2" descr="Gatos de pelo corto: descubre algunas de las distintas razas">
            <a:extLst>
              <a:ext uri="{FF2B5EF4-FFF2-40B4-BE49-F238E27FC236}">
                <a16:creationId xmlns:a16="http://schemas.microsoft.com/office/drawing/2014/main" id="{DBB4589C-9540-51FE-CCCD-5563BD5BB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3507448"/>
            <a:ext cx="3652664" cy="273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334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5840710" y="597755"/>
            <a:ext cx="63512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dirty="0"/>
              <a:t>RAZAS PELO </a:t>
            </a:r>
            <a:r>
              <a:rPr lang="es-ES" sz="4800" dirty="0" err="1"/>
              <a:t>SEMILARGO</a:t>
            </a:r>
            <a:endParaRPr lang="es-CO" sz="480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2BC93FE-4AD2-9DEE-2A69-03F654385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30761" y="4294485"/>
            <a:ext cx="10972800" cy="1143000"/>
          </a:xfrm>
        </p:spPr>
        <p:txBody>
          <a:bodyPr>
            <a:normAutofit fontScale="90000"/>
          </a:bodyPr>
          <a:lstStyle/>
          <a:p>
            <a:br>
              <a:rPr lang="es-CO" b="0" dirty="0">
                <a:effectLst/>
                <a:latin typeface="MerriweatherSans"/>
              </a:rPr>
            </a:br>
            <a:r>
              <a:rPr lang="es-CO" sz="3100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ANGORA</a:t>
            </a:r>
            <a:br>
              <a:rPr lang="es-CO" sz="3100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100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BOBTAIL</a:t>
            </a:r>
            <a:r>
              <a:rPr lang="es-CO" sz="3100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JAPONÉS</a:t>
            </a:r>
            <a:br>
              <a:rPr lang="es-CO" sz="3100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100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VAN TURCO</a:t>
            </a:r>
            <a:br>
              <a:rPr lang="es-CO" sz="3100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100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CHANTILLY TIFFANY</a:t>
            </a:r>
            <a:br>
              <a:rPr lang="es-CO" b="1" i="0" dirty="0">
                <a:solidFill>
                  <a:srgbClr val="333333"/>
                </a:solidFill>
                <a:effectLst/>
                <a:latin typeface="Catamaran"/>
              </a:rPr>
            </a:br>
            <a:br>
              <a:rPr lang="es-CO" b="1" i="0" dirty="0">
                <a:solidFill>
                  <a:srgbClr val="333333"/>
                </a:solidFill>
                <a:effectLst/>
                <a:latin typeface="Catamaran"/>
              </a:rPr>
            </a:br>
            <a:br>
              <a:rPr lang="es-CO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br>
              <a:rPr lang="es-CO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br>
              <a:rPr lang="es-CO" dirty="0"/>
            </a:br>
            <a:br>
              <a:rPr lang="es-CO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endParaRPr lang="es-CO" dirty="0"/>
          </a:p>
        </p:txBody>
      </p:sp>
      <p:sp>
        <p:nvSpPr>
          <p:cNvPr id="19" name="Marcador de contenido 18">
            <a:extLst>
              <a:ext uri="{FF2B5EF4-FFF2-40B4-BE49-F238E27FC236}">
                <a16:creationId xmlns:a16="http://schemas.microsoft.com/office/drawing/2014/main" id="{C48ABB73-BAF5-7AD7-7BD0-18209954DD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1026" name="Picture 2" descr="Credit: UIG via Getty Images/Auscape">
            <a:extLst>
              <a:ext uri="{FF2B5EF4-FFF2-40B4-BE49-F238E27FC236}">
                <a16:creationId xmlns:a16="http://schemas.microsoft.com/office/drawing/2014/main" id="{AA433026-94CB-245D-4C19-88E23B421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895" y="1518013"/>
            <a:ext cx="3408387" cy="503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613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21462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HISTORIA</a:t>
            </a:r>
            <a:endParaRPr lang="es-CO" sz="4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F8FDAB7-6BBE-B66D-00B3-3B14DDB677DA}"/>
              </a:ext>
            </a:extLst>
          </p:cNvPr>
          <p:cNvSpPr txBox="1"/>
          <p:nvPr/>
        </p:nvSpPr>
        <p:spPr>
          <a:xfrm>
            <a:off x="993959" y="2857501"/>
            <a:ext cx="609361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0" i="0" dirty="0">
                <a:solidFill>
                  <a:srgbClr val="0C2340"/>
                </a:solidFill>
                <a:effectLst/>
                <a:latin typeface="Elephant" panose="02020904090505020303" pitchFamily="18" charset="0"/>
              </a:rPr>
              <a:t>El gato es el único animal que ha elegido domesticarse. Le interesó la comodidad de vivir bajo techo y con comida asegurada, lo que explica su independencia natural. Por eso nunca se sienten subordinados</a:t>
            </a:r>
            <a:r>
              <a:rPr lang="es-ES" b="0" i="0" dirty="0">
                <a:solidFill>
                  <a:srgbClr val="0C2340"/>
                </a:solidFill>
                <a:effectLst/>
                <a:latin typeface="-apple-system"/>
              </a:rPr>
              <a:t>.</a:t>
            </a:r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EC886FE-6713-029F-7D58-686984F46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0173" y="2057673"/>
            <a:ext cx="2603085" cy="440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688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5840710" y="597755"/>
            <a:ext cx="50865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dirty="0"/>
              <a:t>RAZAS PELO LARGO</a:t>
            </a:r>
            <a:endParaRPr lang="es-CO" sz="480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2BC93FE-4AD2-9DEE-2A69-03F654385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30761" y="4294485"/>
            <a:ext cx="10972800" cy="1143000"/>
          </a:xfrm>
        </p:spPr>
        <p:txBody>
          <a:bodyPr>
            <a:normAutofit fontScale="90000"/>
          </a:bodyPr>
          <a:lstStyle/>
          <a:p>
            <a:br>
              <a:rPr lang="es-CO" b="0" dirty="0">
                <a:effectLst/>
                <a:latin typeface="MerriweatherSans"/>
              </a:rPr>
            </a:br>
            <a:r>
              <a:rPr lang="es-CO" sz="310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MAINE </a:t>
            </a:r>
            <a:r>
              <a:rPr lang="es-CO" sz="3100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COON</a:t>
            </a:r>
            <a:br>
              <a:rPr lang="es-CO" sz="310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10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PERSA</a:t>
            </a:r>
            <a:br>
              <a:rPr lang="es-CO" sz="310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10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BOSQUE DE NORUEGA</a:t>
            </a:r>
            <a:br>
              <a:rPr lang="es-CO" sz="310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10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SIBERIANO</a:t>
            </a:r>
            <a:br>
              <a:rPr lang="es-CO" sz="310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10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HIMALAYO</a:t>
            </a:r>
            <a:br>
              <a:rPr lang="es-CO" sz="310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10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CHINCHILLA</a:t>
            </a:r>
            <a:br>
              <a:rPr lang="es-CO" sz="310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100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RAGAMUFFIN</a:t>
            </a:r>
            <a:br>
              <a:rPr lang="es-CO" b="0" i="0" dirty="0">
                <a:solidFill>
                  <a:srgbClr val="333333"/>
                </a:solidFill>
                <a:effectLst/>
                <a:latin typeface="Catamaran"/>
              </a:rPr>
            </a:br>
            <a:br>
              <a:rPr lang="es-CO" b="1" i="0" dirty="0">
                <a:solidFill>
                  <a:srgbClr val="333333"/>
                </a:solidFill>
                <a:effectLst/>
                <a:latin typeface="Catamaran"/>
              </a:rPr>
            </a:br>
            <a:br>
              <a:rPr lang="es-CO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br>
              <a:rPr lang="es-CO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br>
              <a:rPr lang="es-CO" dirty="0"/>
            </a:br>
            <a:br>
              <a:rPr lang="es-CO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endParaRPr lang="es-CO" dirty="0"/>
          </a:p>
        </p:txBody>
      </p:sp>
      <p:sp>
        <p:nvSpPr>
          <p:cNvPr id="19" name="Marcador de contenido 18">
            <a:extLst>
              <a:ext uri="{FF2B5EF4-FFF2-40B4-BE49-F238E27FC236}">
                <a16:creationId xmlns:a16="http://schemas.microsoft.com/office/drawing/2014/main" id="{C48ABB73-BAF5-7AD7-7BD0-18209954DD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ACFA7BF-EDF8-CD73-29A2-8C13E6A02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00" y="2036937"/>
            <a:ext cx="5319284" cy="308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920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5840710" y="597755"/>
            <a:ext cx="52652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dirty="0"/>
              <a:t>RAZAS PELO RIZADO</a:t>
            </a:r>
            <a:endParaRPr lang="es-CO" sz="480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2BC93FE-4AD2-9DEE-2A69-03F654385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30761" y="4294485"/>
            <a:ext cx="10972800" cy="1143000"/>
          </a:xfrm>
        </p:spPr>
        <p:txBody>
          <a:bodyPr>
            <a:noAutofit/>
          </a:bodyPr>
          <a:lstStyle/>
          <a:p>
            <a:br>
              <a:rPr lang="es-CO" sz="3200" b="0" dirty="0">
                <a:effectLst/>
                <a:latin typeface="MerriweatherSans"/>
              </a:rPr>
            </a:br>
            <a:r>
              <a:rPr lang="es-CO" sz="3200" b="0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SKOOKUM</a:t>
            </a:r>
            <a:br>
              <a:rPr lang="es-CO" sz="3200" b="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200" b="0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LAPERM</a:t>
            </a:r>
            <a:br>
              <a:rPr lang="es-CO" sz="3200" b="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200" b="0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CORNISH</a:t>
            </a:r>
            <a:r>
              <a:rPr lang="es-CO" sz="3200" b="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REX</a:t>
            </a:r>
            <a:br>
              <a:rPr lang="es-CO" sz="3200" b="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200" b="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SELKIRK REX</a:t>
            </a:r>
            <a:br>
              <a:rPr lang="es-CO" sz="3200" b="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200" b="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GERMAN REX</a:t>
            </a:r>
            <a:br>
              <a:rPr lang="es-CO" sz="3200" b="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200" b="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DEVON REX</a:t>
            </a:r>
            <a:br>
              <a:rPr lang="es-CO" sz="3200" b="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3200" b="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AMERICAN </a:t>
            </a:r>
            <a:r>
              <a:rPr lang="es-CO" sz="3200" b="0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WIREHAIR</a:t>
            </a:r>
            <a:br>
              <a:rPr lang="es-CO" sz="3200" b="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s-CO" sz="3200" b="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s-CO" sz="3200" b="0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s-CO" sz="3200" b="1" i="0" dirty="0">
                <a:solidFill>
                  <a:srgbClr val="333333"/>
                </a:solidFill>
                <a:effectLst/>
                <a:latin typeface="Catamaran"/>
              </a:rPr>
            </a:br>
            <a:br>
              <a:rPr lang="es-CO" sz="32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br>
              <a:rPr lang="es-CO" sz="32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br>
              <a:rPr lang="es-CO" sz="3200" dirty="0"/>
            </a:br>
            <a:br>
              <a:rPr lang="es-CO" sz="32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endParaRPr lang="es-CO" sz="3200" dirty="0"/>
          </a:p>
        </p:txBody>
      </p:sp>
      <p:pic>
        <p:nvPicPr>
          <p:cNvPr id="3074" name="Picture 2" descr="Raza de Gato Skookum | Temperamento, características y cuidados">
            <a:extLst>
              <a:ext uri="{FF2B5EF4-FFF2-40B4-BE49-F238E27FC236}">
                <a16:creationId xmlns:a16="http://schemas.microsoft.com/office/drawing/2014/main" id="{CFD2B9F7-F22B-7116-136B-BB3D13BE3B7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77911"/>
            <a:ext cx="4806093" cy="289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1127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5840710" y="597755"/>
            <a:ext cx="4183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dirty="0"/>
              <a:t>RAZAS SIN PELO</a:t>
            </a:r>
            <a:endParaRPr lang="es-CO" sz="480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2BC93FE-4AD2-9DEE-2A69-03F654385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30761" y="4294485"/>
            <a:ext cx="10972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s-CO" dirty="0">
                <a:latin typeface="MerriweatherSans"/>
              </a:rPr>
              <a:t>			</a:t>
            </a:r>
            <a:r>
              <a:rPr lang="es-CO" sz="2700" dirty="0" err="1">
                <a:latin typeface="Aharoni" panose="02010803020104030203" pitchFamily="2" charset="-79"/>
                <a:cs typeface="Aharoni" panose="02010803020104030203" pitchFamily="2" charset="-79"/>
              </a:rPr>
              <a:t>SPHYNX</a:t>
            </a:r>
            <a:r>
              <a:rPr lang="es-CO" sz="2700" dirty="0">
                <a:latin typeface="Aharoni" panose="02010803020104030203" pitchFamily="2" charset="-79"/>
                <a:cs typeface="Aharoni" panose="02010803020104030203" pitchFamily="2" charset="-79"/>
              </a:rPr>
              <a:t> O ESFINGE</a:t>
            </a:r>
            <a:br>
              <a:rPr lang="es-CO" sz="27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2700" dirty="0">
                <a:latin typeface="Aharoni" panose="02010803020104030203" pitchFamily="2" charset="-79"/>
                <a:cs typeface="Aharoni" panose="02010803020104030203" pitchFamily="2" charset="-79"/>
              </a:rPr>
              <a:t>			</a:t>
            </a:r>
            <a:r>
              <a:rPr lang="es-CO" sz="2700" dirty="0" err="1">
                <a:latin typeface="Aharoni" panose="02010803020104030203" pitchFamily="2" charset="-79"/>
                <a:cs typeface="Aharoni" panose="02010803020104030203" pitchFamily="2" charset="-79"/>
              </a:rPr>
              <a:t>DONSKOY</a:t>
            </a:r>
            <a:r>
              <a:rPr lang="es-CO" sz="2700" dirty="0">
                <a:latin typeface="Aharoni" panose="02010803020104030203" pitchFamily="2" charset="-79"/>
                <a:cs typeface="Aharoni" panose="02010803020104030203" pitchFamily="2" charset="-79"/>
              </a:rPr>
              <a:t> O DON </a:t>
            </a:r>
            <a:r>
              <a:rPr lang="es-CO" sz="2700" dirty="0" err="1">
                <a:latin typeface="Aharoni" panose="02010803020104030203" pitchFamily="2" charset="-79"/>
                <a:cs typeface="Aharoni" panose="02010803020104030203" pitchFamily="2" charset="-79"/>
              </a:rPr>
              <a:t>SPHYNX</a:t>
            </a:r>
            <a:br>
              <a:rPr lang="es-CO" sz="27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2700" dirty="0">
                <a:latin typeface="Aharoni" panose="02010803020104030203" pitchFamily="2" charset="-79"/>
                <a:cs typeface="Aharoni" panose="02010803020104030203" pitchFamily="2" charset="-79"/>
              </a:rPr>
              <a:t>			</a:t>
            </a:r>
            <a:r>
              <a:rPr lang="es-CO" sz="2700" dirty="0" err="1">
                <a:latin typeface="Aharoni" panose="02010803020104030203" pitchFamily="2" charset="-79"/>
                <a:cs typeface="Aharoni" panose="02010803020104030203" pitchFamily="2" charset="-79"/>
              </a:rPr>
              <a:t>PETERBALD</a:t>
            </a:r>
            <a:br>
              <a:rPr lang="es-CO" sz="27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2700" dirty="0">
                <a:latin typeface="Aharoni" panose="02010803020104030203" pitchFamily="2" charset="-79"/>
                <a:cs typeface="Aharoni" panose="02010803020104030203" pitchFamily="2" charset="-79"/>
              </a:rPr>
              <a:t>			</a:t>
            </a:r>
            <a:r>
              <a:rPr lang="es-CO" sz="2700" dirty="0" err="1">
                <a:latin typeface="Aharoni" panose="02010803020104030203" pitchFamily="2" charset="-79"/>
                <a:cs typeface="Aharoni" panose="02010803020104030203" pitchFamily="2" charset="-79"/>
              </a:rPr>
              <a:t>BAMBINO</a:t>
            </a:r>
            <a:br>
              <a:rPr lang="es-CO" sz="27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2700" dirty="0">
                <a:latin typeface="Aharoni" panose="02010803020104030203" pitchFamily="2" charset="-79"/>
                <a:cs typeface="Aharoni" panose="02010803020104030203" pitchFamily="2" charset="-79"/>
              </a:rPr>
              <a:t>			</a:t>
            </a:r>
            <a:r>
              <a:rPr lang="es-CO" sz="2700" dirty="0" err="1">
                <a:latin typeface="Aharoni" panose="02010803020104030203" pitchFamily="2" charset="-79"/>
                <a:cs typeface="Aharoni" panose="02010803020104030203" pitchFamily="2" charset="-79"/>
              </a:rPr>
              <a:t>LEVKOY</a:t>
            </a:r>
            <a:r>
              <a:rPr lang="es-CO" sz="2700" dirty="0">
                <a:latin typeface="Aharoni" panose="02010803020104030203" pitchFamily="2" charset="-79"/>
                <a:cs typeface="Aharoni" panose="02010803020104030203" pitchFamily="2" charset="-79"/>
              </a:rPr>
              <a:t> UCRANIANO</a:t>
            </a:r>
            <a:br>
              <a:rPr lang="es-CO" sz="27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2700" dirty="0">
                <a:latin typeface="Aharoni" panose="02010803020104030203" pitchFamily="2" charset="-79"/>
                <a:cs typeface="Aharoni" panose="02010803020104030203" pitchFamily="2" charset="-79"/>
              </a:rPr>
              <a:t>			ELFO</a:t>
            </a:r>
            <a:br>
              <a:rPr lang="es-CO" sz="27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CO" sz="2700" dirty="0">
                <a:latin typeface="Aharoni" panose="02010803020104030203" pitchFamily="2" charset="-79"/>
                <a:cs typeface="Aharoni" panose="02010803020104030203" pitchFamily="2" charset="-79"/>
              </a:rPr>
              <a:t>			</a:t>
            </a:r>
            <a:r>
              <a:rPr lang="es-CO" sz="2700" dirty="0" err="1">
                <a:latin typeface="Aharoni" panose="02010803020104030203" pitchFamily="2" charset="-79"/>
                <a:cs typeface="Aharoni" panose="02010803020104030203" pitchFamily="2" charset="-79"/>
              </a:rPr>
              <a:t>KOHANA</a:t>
            </a:r>
            <a:r>
              <a:rPr lang="es-CO" sz="2700" dirty="0">
                <a:latin typeface="Aharoni" panose="02010803020104030203" pitchFamily="2" charset="-79"/>
                <a:cs typeface="Aharoni" panose="02010803020104030203" pitchFamily="2" charset="-79"/>
              </a:rPr>
              <a:t> O GATO HAWAIANO</a:t>
            </a:r>
            <a:br>
              <a:rPr lang="es-CO" b="0" dirty="0">
                <a:effectLst/>
                <a:latin typeface="MerriweatherSans"/>
              </a:rPr>
            </a:br>
            <a:br>
              <a:rPr lang="es-CO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br>
              <a:rPr lang="es-CO" dirty="0"/>
            </a:br>
            <a:br>
              <a:rPr lang="es-CO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endParaRPr lang="es-C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A5BB0B19-3E49-047C-2450-D5E02E1633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98644" y="1600200"/>
            <a:ext cx="498271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9605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620069" y="766223"/>
            <a:ext cx="3927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/>
              <a:t>COMPORTAMIENTO</a:t>
            </a:r>
            <a:endParaRPr lang="es-CO" sz="36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DB9D1FB-DB54-4D6C-9122-45BC30080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16" y="1518013"/>
            <a:ext cx="5386908" cy="282812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611DE2E-444E-4ABF-B836-6F7655CB4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8540" y="3506453"/>
            <a:ext cx="4297644" cy="285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2577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54563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PROCESO DE GROOMING</a:t>
            </a:r>
            <a:endParaRPr lang="es-CO" sz="4000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15D811E-91A5-4912-8C42-1690AD2B9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241" y="1950627"/>
            <a:ext cx="5298132" cy="304284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6C0E5E0-75D0-43ED-B9CB-C15917100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592" y="3350445"/>
            <a:ext cx="3286056" cy="328605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B91D7B0-9E05-480D-B75D-B3B360B096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104" y="708387"/>
            <a:ext cx="4153973" cy="237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707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54563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PROCESO DE GROOMING</a:t>
            </a:r>
            <a:endParaRPr lang="es-CO" sz="4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2BD1A08-39C2-C5A7-605B-707122B64A7A}"/>
              </a:ext>
            </a:extLst>
          </p:cNvPr>
          <p:cNvSpPr txBox="1"/>
          <p:nvPr/>
        </p:nvSpPr>
        <p:spPr>
          <a:xfrm>
            <a:off x="408012" y="2035125"/>
            <a:ext cx="6093618" cy="3949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2525"/>
              </a:spcBef>
            </a:pPr>
            <a:r>
              <a:rPr lang="es-ES" sz="2800" dirty="0">
                <a:solidFill>
                  <a:srgbClr val="009E84"/>
                </a:solidFill>
                <a:latin typeface="Elephant" panose="02020904090505020303" pitchFamily="18" charset="0"/>
                <a:cs typeface="Aharoni" panose="02010803020104030203" pitchFamily="2" charset="-79"/>
              </a:rPr>
              <a:t>Baño Grooming para felinos</a:t>
            </a:r>
            <a:endParaRPr lang="es-ES" sz="2800" dirty="0">
              <a:latin typeface="Elephant" panose="02020904090505020303" pitchFamily="18" charset="0"/>
              <a:cs typeface="Aharoni" panose="02010803020104030203" pitchFamily="2" charset="-79"/>
            </a:endParaRPr>
          </a:p>
          <a:p>
            <a:pPr marL="12700" marR="275590">
              <a:lnSpc>
                <a:spcPct val="100000"/>
              </a:lnSpc>
              <a:spcBef>
                <a:spcPts val="795"/>
              </a:spcBef>
            </a:pPr>
            <a:r>
              <a:rPr lang="es-ES" sz="1800" dirty="0">
                <a:solidFill>
                  <a:srgbClr val="343536"/>
                </a:solidFill>
                <a:latin typeface="Elephant" panose="02020904090505020303" pitchFamily="18" charset="0"/>
                <a:cs typeface="Aharoni" panose="02010803020104030203" pitchFamily="2" charset="-79"/>
              </a:rPr>
              <a:t>El grooming para gatos es el baño que se hace quincenal ,mensual o trimestral de acuerdo a la  necesidad del felino.</a:t>
            </a:r>
            <a:endParaRPr lang="es-ES" sz="1800" dirty="0">
              <a:latin typeface="Elephant" panose="02020904090505020303" pitchFamily="18" charset="0"/>
              <a:cs typeface="Aharoni" panose="02010803020104030203" pitchFamily="2" charset="-79"/>
            </a:endParaRPr>
          </a:p>
          <a:p>
            <a:pPr marL="12700" marR="13335">
              <a:lnSpc>
                <a:spcPct val="100000"/>
              </a:lnSpc>
            </a:pPr>
            <a:r>
              <a:rPr lang="es-ES" sz="1800" dirty="0">
                <a:solidFill>
                  <a:srgbClr val="343536"/>
                </a:solidFill>
                <a:latin typeface="Elephant" panose="02020904090505020303" pitchFamily="18" charset="0"/>
                <a:cs typeface="Aharoni" panose="02010803020104030203" pitchFamily="2" charset="-79"/>
              </a:rPr>
              <a:t>La gran mayoría de dueños de gatos prefiere este baño porque es el más completo, aporta belleza  y disminuye la caída de pelo dado que se desengrasa el gato en su totalidad. Es una técnica que  comprende el uso de 4 productos y varía de acuerdo con el largo y el color del pelo de tu gato.</a:t>
            </a:r>
            <a:endParaRPr lang="es-ES" sz="1800" dirty="0">
              <a:latin typeface="Elephant" panose="02020904090505020303" pitchFamily="18" charset="0"/>
              <a:cs typeface="Aharoni" panose="02010803020104030203" pitchFamily="2" charset="-79"/>
            </a:endParaRPr>
          </a:p>
          <a:p>
            <a:pPr marL="12700" marR="5080">
              <a:lnSpc>
                <a:spcPct val="100000"/>
              </a:lnSpc>
            </a:pPr>
            <a:r>
              <a:rPr lang="es-ES" sz="1800" dirty="0">
                <a:solidFill>
                  <a:srgbClr val="343536"/>
                </a:solidFill>
                <a:latin typeface="Elephant" panose="02020904090505020303" pitchFamily="18" charset="0"/>
                <a:cs typeface="Aharoni" panose="02010803020104030203" pitchFamily="2" charset="-79"/>
              </a:rPr>
              <a:t>Este baño aporta Belleza y Aseo para los gatos, y se complementa de acuerdo a la raza con cortes  especiales de pelo.</a:t>
            </a:r>
            <a:endParaRPr lang="es-ES" sz="1800" dirty="0">
              <a:latin typeface="Elephant" panose="02020904090505020303" pitchFamily="18" charset="0"/>
              <a:cs typeface="Aharoni" panose="02010803020104030203" pitchFamily="2" charset="-79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39ECA62-5D31-D499-FC5F-AAEFF0A55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439" y="2214562"/>
            <a:ext cx="5287652" cy="351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554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54563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PROCESO DE GROOMING</a:t>
            </a:r>
            <a:endParaRPr lang="es-CO" sz="4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2BD1A08-39C2-C5A7-605B-707122B64A7A}"/>
              </a:ext>
            </a:extLst>
          </p:cNvPr>
          <p:cNvSpPr txBox="1"/>
          <p:nvPr/>
        </p:nvSpPr>
        <p:spPr>
          <a:xfrm>
            <a:off x="1357658" y="2519317"/>
            <a:ext cx="97474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s-ES" sz="2800" dirty="0">
                <a:solidFill>
                  <a:srgbClr val="009E84"/>
                </a:solidFill>
                <a:latin typeface="Trebuchet MS"/>
                <a:cs typeface="Trebuchet MS"/>
              </a:rPr>
              <a:t>PASO 1- CORTE DE UÑAS</a:t>
            </a:r>
            <a:endParaRPr lang="es-ES" sz="2800" dirty="0">
              <a:latin typeface="Trebuchet MS"/>
              <a:cs typeface="Trebuchet MS"/>
            </a:endParaRPr>
          </a:p>
        </p:txBody>
      </p:sp>
      <p:pic>
        <p:nvPicPr>
          <p:cNvPr id="9218" name="Picture 2" descr="Gatos: Pautas para un buen cuidado e higiene (II)">
            <a:extLst>
              <a:ext uri="{FF2B5EF4-FFF2-40B4-BE49-F238E27FC236}">
                <a16:creationId xmlns:a16="http://schemas.microsoft.com/office/drawing/2014/main" id="{B91495A5-C772-E7C1-D2A9-A0E21FFD7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3041655"/>
            <a:ext cx="4772365" cy="317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521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54563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PROCESO DE GROOMING</a:t>
            </a:r>
            <a:endParaRPr lang="es-CO" sz="4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2BD1A08-39C2-C5A7-605B-707122B64A7A}"/>
              </a:ext>
            </a:extLst>
          </p:cNvPr>
          <p:cNvSpPr txBox="1"/>
          <p:nvPr/>
        </p:nvSpPr>
        <p:spPr>
          <a:xfrm>
            <a:off x="760846" y="1948190"/>
            <a:ext cx="97474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s-ES" sz="2800" dirty="0">
                <a:solidFill>
                  <a:srgbClr val="009E84"/>
                </a:solidFill>
              </a:rPr>
              <a:t>PASO 2- ARREGLO DE PATAS Y ALMOHADILLAS O PULPEJOS</a:t>
            </a:r>
            <a:endParaRPr lang="es-ES" sz="2800" dirty="0">
              <a:latin typeface="Trebuchet MS"/>
              <a:cs typeface="Trebuchet M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CF607DB-9650-9E6C-CE25-32001E602196}"/>
              </a:ext>
            </a:extLst>
          </p:cNvPr>
          <p:cNvSpPr txBox="1"/>
          <p:nvPr/>
        </p:nvSpPr>
        <p:spPr>
          <a:xfrm>
            <a:off x="701403" y="2895928"/>
            <a:ext cx="6093618" cy="3454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ES" sz="1800" dirty="0">
                <a:solidFill>
                  <a:srgbClr val="231F20"/>
                </a:solidFill>
                <a:latin typeface="Trebuchet MS"/>
                <a:cs typeface="Trebuchet MS"/>
              </a:rPr>
              <a:t>En gatos de raza persa es bien visto el arreglo de sus patas por  lo que con una tijera curva o de esculpir redondeamos sus carpos  y tarsos con el fin de que se vean redondos y esponjados. Es de  anotar que esta práctica es comercial y se le debe preguntar al  propietario antes de realizar el corte.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s-ES" dirty="0">
              <a:solidFill>
                <a:srgbClr val="231F20"/>
              </a:solidFill>
              <a:latin typeface="Trebuchet MS"/>
              <a:cs typeface="Trebuchet MS"/>
            </a:endParaRPr>
          </a:p>
          <a:p>
            <a:pPr marL="12700" marR="5080">
              <a:spcBef>
                <a:spcPts val="100"/>
              </a:spcBef>
            </a:pPr>
            <a:r>
              <a:rPr lang="es-ES" sz="1800" dirty="0">
                <a:solidFill>
                  <a:srgbClr val="231F20"/>
                </a:solidFill>
                <a:latin typeface="Trebuchet MS"/>
                <a:cs typeface="Trebuchet MS"/>
              </a:rPr>
              <a:t>Los pulpejos o almohadillas se cortan con cuchilla No 10, o si hay  buen manejo de tijera con la curva, Mencionada acción obedece al  tema higiénico ya que los gatos tienden a subirse en muchas partes  de la casa.</a:t>
            </a:r>
            <a:endParaRPr lang="es-ES" sz="1800" dirty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s-ES" sz="1800" dirty="0">
              <a:latin typeface="Trebuchet MS"/>
              <a:cs typeface="Trebuchet M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5378E6E-6D1E-552E-F407-0FCBE7F00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0958" y="5186362"/>
            <a:ext cx="2933700" cy="1562100"/>
          </a:xfrm>
          <a:prstGeom prst="rect">
            <a:avLst/>
          </a:prstGeom>
        </p:spPr>
      </p:pic>
      <p:pic>
        <p:nvPicPr>
          <p:cNvPr id="10244" name="Picture 4" descr="Problemas de piel en gatos de raza persa - Mis Animales">
            <a:extLst>
              <a:ext uri="{FF2B5EF4-FFF2-40B4-BE49-F238E27FC236}">
                <a16:creationId xmlns:a16="http://schemas.microsoft.com/office/drawing/2014/main" id="{59499BA7-66E5-4937-3C8E-FB60573B4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135" y="2676525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9734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54563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PROCESO DE GROOMING</a:t>
            </a:r>
            <a:endParaRPr lang="es-CO" sz="4000"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CA0D86B7-5F94-D5E3-DB02-6863CDE46877}"/>
              </a:ext>
            </a:extLst>
          </p:cNvPr>
          <p:cNvSpPr txBox="1"/>
          <p:nvPr/>
        </p:nvSpPr>
        <p:spPr>
          <a:xfrm>
            <a:off x="2492654" y="5267327"/>
            <a:ext cx="5934986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71600" algn="l"/>
              </a:tabLst>
            </a:pPr>
            <a:r>
              <a:rPr sz="1500" u="heavy" dirty="0">
                <a:solidFill>
                  <a:srgbClr val="231F20"/>
                </a:solidFill>
                <a:uFill>
                  <a:solidFill>
                    <a:srgbClr val="009E84"/>
                  </a:solidFill>
                </a:uFill>
                <a:latin typeface="Trebuchet MS"/>
                <a:cs typeface="Trebuchet MS"/>
              </a:rPr>
              <a:t> 	</a:t>
            </a: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  Varios clientes solicitan realizar el corte en la</a:t>
            </a:r>
            <a:endParaRPr sz="1500" dirty="0">
              <a:latin typeface="Trebuchet MS"/>
              <a:cs typeface="Trebuchet MS"/>
            </a:endParaRPr>
          </a:p>
          <a:p>
            <a:pPr marL="1481455">
              <a:lnSpc>
                <a:spcPct val="100000"/>
              </a:lnSpc>
            </a:pP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zona perineal, aunque es una mala práctica hay</a:t>
            </a:r>
            <a:endParaRPr sz="1500" dirty="0">
              <a:latin typeface="Trebuchet MS"/>
              <a:cs typeface="Trebuchet MS"/>
            </a:endParaRPr>
          </a:p>
          <a:p>
            <a:pPr marL="1481455" marR="5080">
              <a:lnSpc>
                <a:spcPct val="100000"/>
              </a:lnSpc>
            </a:pP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que ayudar al felino, ya que son partes de enrredo continuo  por lo que se le pasa una cuchilla No. 5</a:t>
            </a:r>
            <a:endParaRPr sz="1500" dirty="0">
              <a:latin typeface="Trebuchet MS"/>
              <a:cs typeface="Trebuchet MS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B0D989F6-AD10-23E6-1881-5204BD97FC21}"/>
              </a:ext>
            </a:extLst>
          </p:cNvPr>
          <p:cNvSpPr txBox="1"/>
          <p:nvPr/>
        </p:nvSpPr>
        <p:spPr>
          <a:xfrm>
            <a:off x="4640152" y="2770531"/>
            <a:ext cx="148355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el pantalon del felino.</a:t>
            </a:r>
            <a:endParaRPr sz="1500" dirty="0">
              <a:latin typeface="Trebuchet MS"/>
              <a:cs typeface="Trebuchet MS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7F493343-163F-9A47-CB7A-FB115DE6BF06}"/>
              </a:ext>
            </a:extLst>
          </p:cNvPr>
          <p:cNvSpPr txBox="1"/>
          <p:nvPr/>
        </p:nvSpPr>
        <p:spPr>
          <a:xfrm>
            <a:off x="0" y="1466259"/>
            <a:ext cx="8120692" cy="150554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2900" dirty="0">
                <a:solidFill>
                  <a:srgbClr val="009E84"/>
                </a:solidFill>
                <a:latin typeface="Trebuchet MS"/>
                <a:cs typeface="Trebuchet MS"/>
              </a:rPr>
              <a:t>PASO 3- LIMPIEZA ÁREA PERINEAL</a:t>
            </a:r>
            <a:endParaRPr sz="2900" dirty="0">
              <a:latin typeface="Trebuchet MS"/>
              <a:cs typeface="Trebuchet MS"/>
            </a:endParaRPr>
          </a:p>
          <a:p>
            <a:pPr marL="3261360" marR="5080">
              <a:lnSpc>
                <a:spcPct val="100000"/>
              </a:lnSpc>
              <a:spcBef>
                <a:spcPts val="340"/>
              </a:spcBef>
            </a:pP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Para corte en la zona del ano se utiliza tijera plana o curva,  tambien maquina si el gato lo tolera y debe tener como  cuchilla No 10. Solo se </a:t>
            </a:r>
            <a:r>
              <a:rPr sz="1500" dirty="0" err="1">
                <a:solidFill>
                  <a:srgbClr val="231F20"/>
                </a:solidFill>
                <a:latin typeface="Trebuchet MS"/>
                <a:cs typeface="Trebuchet MS"/>
              </a:rPr>
              <a:t>ra</a:t>
            </a:r>
            <a:r>
              <a:rPr lang="es-CO" sz="150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1500" dirty="0" err="1">
                <a:solidFill>
                  <a:srgbClr val="231F20"/>
                </a:solidFill>
                <a:latin typeface="Trebuchet MS"/>
                <a:cs typeface="Trebuchet MS"/>
              </a:rPr>
              <a:t>ura</a:t>
            </a: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 el espacio del ano, no todo</a:t>
            </a:r>
            <a:endParaRPr sz="1500" dirty="0">
              <a:latin typeface="Trebuchet MS"/>
              <a:cs typeface="Trebuchet MS"/>
            </a:endParaRPr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83F893D3-A55D-9F28-C8D7-CFDE971069E2}"/>
              </a:ext>
            </a:extLst>
          </p:cNvPr>
          <p:cNvSpPr txBox="1">
            <a:spLocks noGrp="1"/>
          </p:cNvSpPr>
          <p:nvPr/>
        </p:nvSpPr>
        <p:spPr>
          <a:xfrm>
            <a:off x="8185063" y="2931938"/>
            <a:ext cx="3701400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000" b="0" i="0">
                <a:solidFill>
                  <a:srgbClr val="34353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231F20"/>
                </a:solidFill>
              </a:rPr>
              <a:t>Hay varias formas de realizar el corte </a:t>
            </a:r>
            <a:r>
              <a:rPr lang="es-CO" sz="1500" dirty="0">
                <a:solidFill>
                  <a:srgbClr val="231F20"/>
                </a:solidFill>
              </a:rPr>
              <a:t>higiénico</a:t>
            </a:r>
            <a:r>
              <a:rPr sz="1500" dirty="0">
                <a:solidFill>
                  <a:srgbClr val="231F20"/>
                </a:solidFill>
              </a:rPr>
              <a:t>, ya sea acostado  por voluntad del felino o sosteniendo sus dos carpos, levantarlo  y que su peso caiga hacia sus tarsos.</a:t>
            </a:r>
            <a:endParaRPr sz="1500" dirty="0"/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54F2C410-9B04-0CD2-F127-AA66F0F238BF}"/>
              </a:ext>
            </a:extLst>
          </p:cNvPr>
          <p:cNvSpPr txBox="1"/>
          <p:nvPr/>
        </p:nvSpPr>
        <p:spPr>
          <a:xfrm>
            <a:off x="8185063" y="4211813"/>
            <a:ext cx="392187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Es de tener en cuenta que estos arreglos son netamente  comerciales y opcionales.</a:t>
            </a:r>
            <a:endParaRPr sz="1500" dirty="0">
              <a:latin typeface="Trebuchet MS"/>
              <a:cs typeface="Trebuchet MS"/>
            </a:endParaRPr>
          </a:p>
        </p:txBody>
      </p:sp>
      <p:pic>
        <p:nvPicPr>
          <p:cNvPr id="11266" name="Picture 2" descr="11 sorprendentes señales de que le gustas a tu gato | Business Insider  España">
            <a:extLst>
              <a:ext uri="{FF2B5EF4-FFF2-40B4-BE49-F238E27FC236}">
                <a16:creationId xmlns:a16="http://schemas.microsoft.com/office/drawing/2014/main" id="{1F093584-0507-0153-B50D-79E225565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61" y="3464828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1057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54563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PROCESO DE GROOMING</a:t>
            </a:r>
            <a:endParaRPr lang="es-CO" sz="4000" dirty="0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E383986F-0395-18F9-B73D-09A24D2BC3D6}"/>
              </a:ext>
            </a:extLst>
          </p:cNvPr>
          <p:cNvSpPr txBox="1"/>
          <p:nvPr/>
        </p:nvSpPr>
        <p:spPr>
          <a:xfrm>
            <a:off x="187424" y="1990841"/>
            <a:ext cx="7299223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Inicialmente se posiciona el gato a la mesa, sujeta mos con una mano la cabeza haciendo peso y luego con la otra mano  limpiamos con </a:t>
            </a:r>
            <a:r>
              <a:rPr sz="1500" dirty="0" err="1">
                <a:solidFill>
                  <a:srgbClr val="231F20"/>
                </a:solidFill>
                <a:latin typeface="Trebuchet MS"/>
                <a:cs typeface="Trebuchet MS"/>
              </a:rPr>
              <a:t>Baxidín</a:t>
            </a: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es-CO" sz="15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u otro producto para orejas el pabellón auricular sin ingresar al oido interno.</a:t>
            </a:r>
            <a:endParaRPr sz="15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No se debe utilizar copitos ni pinzas con algodón.</a:t>
            </a:r>
            <a:endParaRPr sz="1500" dirty="0">
              <a:latin typeface="Trebuchet MS"/>
              <a:cs typeface="Trebuchet MS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A99507F1-9380-BA3B-81E8-11EE5B0ABC5C}"/>
              </a:ext>
            </a:extLst>
          </p:cNvPr>
          <p:cNvSpPr txBox="1">
            <a:spLocks noGrp="1"/>
          </p:cNvSpPr>
          <p:nvPr/>
        </p:nvSpPr>
        <p:spPr>
          <a:xfrm>
            <a:off x="187424" y="759370"/>
            <a:ext cx="5104654" cy="90665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>
              <a:defRPr sz="2000" b="0" i="0">
                <a:solidFill>
                  <a:srgbClr val="34353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00" dirty="0">
                <a:solidFill>
                  <a:srgbClr val="009E84"/>
                </a:solidFill>
              </a:rPr>
              <a:t>PASO 4- LIMPIEZA PABELLÓN AURICULAR</a:t>
            </a:r>
            <a:endParaRPr sz="2900" dirty="0"/>
          </a:p>
        </p:txBody>
      </p:sp>
      <p:grpSp>
        <p:nvGrpSpPr>
          <p:cNvPr id="11" name="object 5">
            <a:extLst>
              <a:ext uri="{FF2B5EF4-FFF2-40B4-BE49-F238E27FC236}">
                <a16:creationId xmlns:a16="http://schemas.microsoft.com/office/drawing/2014/main" id="{204EEC25-361D-60EE-8174-695419CC0486}"/>
              </a:ext>
            </a:extLst>
          </p:cNvPr>
          <p:cNvGrpSpPr/>
          <p:nvPr/>
        </p:nvGrpSpPr>
        <p:grpSpPr>
          <a:xfrm>
            <a:off x="4460945" y="3192280"/>
            <a:ext cx="3190109" cy="2916577"/>
            <a:chOff x="3683152" y="1835150"/>
            <a:chExt cx="2910408" cy="1936749"/>
          </a:xfrm>
        </p:grpSpPr>
        <p:pic>
          <p:nvPicPr>
            <p:cNvPr id="18" name="object 6">
              <a:extLst>
                <a:ext uri="{FF2B5EF4-FFF2-40B4-BE49-F238E27FC236}">
                  <a16:creationId xmlns:a16="http://schemas.microsoft.com/office/drawing/2014/main" id="{A489EB7C-FD16-E0AE-7668-E8540EB923C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83152" y="1835150"/>
              <a:ext cx="2910408" cy="1936749"/>
            </a:xfrm>
            <a:prstGeom prst="rect">
              <a:avLst/>
            </a:prstGeom>
          </p:spPr>
        </p:pic>
        <p:sp>
          <p:nvSpPr>
            <p:cNvPr id="19" name="object 7">
              <a:extLst>
                <a:ext uri="{FF2B5EF4-FFF2-40B4-BE49-F238E27FC236}">
                  <a16:creationId xmlns:a16="http://schemas.microsoft.com/office/drawing/2014/main" id="{ACC0A73D-531D-2A25-CD8D-28E6168D4AA4}"/>
                </a:ext>
              </a:extLst>
            </p:cNvPr>
            <p:cNvSpPr/>
            <p:nvPr/>
          </p:nvSpPr>
          <p:spPr>
            <a:xfrm>
              <a:off x="3938191" y="2227021"/>
              <a:ext cx="1460500" cy="1186180"/>
            </a:xfrm>
            <a:custGeom>
              <a:avLst/>
              <a:gdLst/>
              <a:ahLst/>
              <a:cxnLst/>
              <a:rect l="l" t="t" r="r" b="b"/>
              <a:pathLst>
                <a:path w="1460500" h="1186179">
                  <a:moveTo>
                    <a:pt x="1252029" y="133315"/>
                  </a:moveTo>
                  <a:lnTo>
                    <a:pt x="762950" y="2535"/>
                  </a:lnTo>
                  <a:lnTo>
                    <a:pt x="469504" y="0"/>
                  </a:lnTo>
                  <a:lnTo>
                    <a:pt x="254313" y="162661"/>
                  </a:lnTo>
                  <a:lnTo>
                    <a:pt x="0" y="527472"/>
                  </a:lnTo>
                  <a:lnTo>
                    <a:pt x="380569" y="922356"/>
                  </a:lnTo>
                  <a:lnTo>
                    <a:pt x="653545" y="1121610"/>
                  </a:lnTo>
                  <a:lnTo>
                    <a:pt x="950433" y="1186093"/>
                  </a:lnTo>
                  <a:lnTo>
                    <a:pt x="1402740" y="1176670"/>
                  </a:lnTo>
                  <a:lnTo>
                    <a:pt x="1460220" y="759336"/>
                  </a:lnTo>
                  <a:lnTo>
                    <a:pt x="1252029" y="133315"/>
                  </a:lnTo>
                  <a:close/>
                </a:path>
              </a:pathLst>
            </a:custGeom>
            <a:ln w="25400">
              <a:solidFill>
                <a:srgbClr val="009E84"/>
              </a:solidFill>
            </a:ln>
          </p:spPr>
          <p:txBody>
            <a:bodyPr wrap="square" lIns="0" tIns="0" rIns="0" bIns="0" rtlCol="0"/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</p:grpSp>
      <p:pic>
        <p:nvPicPr>
          <p:cNvPr id="12290" name="Picture 2" descr="Otitis en gatos | zooplus Magazine">
            <a:extLst>
              <a:ext uri="{FF2B5EF4-FFF2-40B4-BE49-F238E27FC236}">
                <a16:creationId xmlns:a16="http://schemas.microsoft.com/office/drawing/2014/main" id="{48852FA4-F975-D729-81D3-6EC5F5621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76" y="3457575"/>
            <a:ext cx="3968791" cy="264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7C7325C-C67C-5625-6B65-393DFCD981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270"/>
          <a:stretch/>
        </p:blipFill>
        <p:spPr>
          <a:xfrm>
            <a:off x="8363818" y="3509962"/>
            <a:ext cx="3842791" cy="325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719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21462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HISTORIA</a:t>
            </a:r>
            <a:endParaRPr lang="es-CO" sz="4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F8FDAB7-6BBE-B66D-00B3-3B14DDB677DA}"/>
              </a:ext>
            </a:extLst>
          </p:cNvPr>
          <p:cNvSpPr txBox="1"/>
          <p:nvPr/>
        </p:nvSpPr>
        <p:spPr>
          <a:xfrm>
            <a:off x="4705009" y="1904877"/>
            <a:ext cx="715674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/>
            <a:r>
              <a:rPr lang="es-ES" sz="2400" b="0" i="0" dirty="0">
                <a:solidFill>
                  <a:srgbClr val="0C2340"/>
                </a:solidFill>
                <a:effectLst/>
                <a:latin typeface="Elephant" panose="02020904090505020303" pitchFamily="18" charset="0"/>
              </a:rPr>
              <a:t>DEL GATO MONTÉS AL DOMÉSTICO EN EL </a:t>
            </a:r>
            <a:r>
              <a:rPr lang="es-ES" sz="2400" b="1" i="0" dirty="0">
                <a:solidFill>
                  <a:srgbClr val="0C2340"/>
                </a:solidFill>
                <a:effectLst/>
                <a:latin typeface="Elephant" panose="02020904090505020303" pitchFamily="18" charset="0"/>
              </a:rPr>
              <a:t>ANTIGUO EGIPTO</a:t>
            </a:r>
            <a:endParaRPr lang="es-ES" sz="2400" b="0" i="0" dirty="0">
              <a:solidFill>
                <a:srgbClr val="0C2340"/>
              </a:solidFill>
              <a:effectLst/>
              <a:latin typeface="Elephant" panose="02020904090505020303" pitchFamily="18" charset="0"/>
            </a:endParaRPr>
          </a:p>
          <a:p>
            <a:pPr algn="just"/>
            <a:r>
              <a:rPr lang="es-ES" sz="2400" b="0" i="0" dirty="0">
                <a:solidFill>
                  <a:srgbClr val="0C2340"/>
                </a:solidFill>
                <a:effectLst/>
                <a:latin typeface="Elephant" panose="02020904090505020303" pitchFamily="18" charset="0"/>
              </a:rPr>
              <a:t>Las primeras fuentes de que disponemos en las que nos hablan del gato doméstico provienen del antiguo Egipto, pero se sabe que el gato ya vivía junto a los humanos años antes, sobre el 5000 a.C. Es durante la civilización egipcia que se acerca y acostumbra al humano. Los graneros llenos de cereales ofrecían roedores... ¡y comida!. Fueron adaptando su carácter porque solo los ejemplares más mansos podían sobrevivir en ese entorno.</a:t>
            </a:r>
          </a:p>
        </p:txBody>
      </p:sp>
      <p:pic>
        <p:nvPicPr>
          <p:cNvPr id="1026" name="Picture 2" descr="Esto contiene una imagen de: ">
            <a:extLst>
              <a:ext uri="{FF2B5EF4-FFF2-40B4-BE49-F238E27FC236}">
                <a16:creationId xmlns:a16="http://schemas.microsoft.com/office/drawing/2014/main" id="{36C1F729-8FE4-E97C-767B-58500AF16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555" y="1825261"/>
            <a:ext cx="3014180" cy="470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3159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54563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PROCESO DE GROOMING</a:t>
            </a:r>
            <a:endParaRPr lang="es-CO" sz="4000" dirty="0"/>
          </a:p>
        </p:txBody>
      </p:sp>
      <p:pic>
        <p:nvPicPr>
          <p:cNvPr id="3" name="object 2">
            <a:extLst>
              <a:ext uri="{FF2B5EF4-FFF2-40B4-BE49-F238E27FC236}">
                <a16:creationId xmlns:a16="http://schemas.microsoft.com/office/drawing/2014/main" id="{288ADCA6-2EE7-8BD3-9F33-65F743B7AE7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41582" y="1340359"/>
            <a:ext cx="1831094" cy="2957587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1E259D36-A736-8BE6-96C2-E7F3F07B9F9E}"/>
              </a:ext>
            </a:extLst>
          </p:cNvPr>
          <p:cNvSpPr txBox="1">
            <a:spLocks noGrp="1"/>
          </p:cNvSpPr>
          <p:nvPr/>
        </p:nvSpPr>
        <p:spPr>
          <a:xfrm>
            <a:off x="410133" y="910170"/>
            <a:ext cx="5407231" cy="1736373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>
            <a:lvl1pPr>
              <a:defRPr sz="2000" b="0" i="0">
                <a:solidFill>
                  <a:srgbClr val="34353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2900" dirty="0">
                <a:solidFill>
                  <a:srgbClr val="009E84"/>
                </a:solidFill>
              </a:rPr>
              <a:t>PASO 5- CEPILLADO</a:t>
            </a:r>
            <a:endParaRPr sz="2900" dirty="0"/>
          </a:p>
          <a:p>
            <a:pPr marL="12700" marR="5080">
              <a:lnSpc>
                <a:spcPct val="100000"/>
              </a:lnSpc>
              <a:spcBef>
                <a:spcPts val="335"/>
              </a:spcBef>
            </a:pPr>
            <a:r>
              <a:rPr sz="1500" dirty="0">
                <a:solidFill>
                  <a:srgbClr val="231F20"/>
                </a:solidFill>
              </a:rPr>
              <a:t>Para los gatos de pelaje largo, el peine de acero es el ideal, y es recomendable cepillarlo a diario o hacer un  cepillado bien completo una vez a la semana. ... Tan solo cinco minutos de cepillado diario son suficientes para  que desenredar nudos y que el pelaje de tu gato luzca sano y brillante.</a:t>
            </a:r>
            <a:endParaRPr sz="1500" dirty="0"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0B47E3B0-BFFE-57BA-8F69-FB58D0AB1C9C}"/>
              </a:ext>
            </a:extLst>
          </p:cNvPr>
          <p:cNvSpPr txBox="1"/>
          <p:nvPr/>
        </p:nvSpPr>
        <p:spPr>
          <a:xfrm>
            <a:off x="382371" y="2720609"/>
            <a:ext cx="5407827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En el caso del grooming el estilista debe cepillar super suave y solo verificar si hay nudos. Recuerda no es la  cantidad de manto que saques ya que el felino no  se deslana, unicamente pasamos el peine para retirar nudos  y sacar pelo apelmasado por al suciedad.</a:t>
            </a:r>
            <a:endParaRPr sz="1500" dirty="0">
              <a:latin typeface="Trebuchet MS"/>
              <a:cs typeface="Trebuchet MS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D10B13CD-8C35-A77F-2802-42FD0FD14C60}"/>
              </a:ext>
            </a:extLst>
          </p:cNvPr>
          <p:cNvSpPr txBox="1"/>
          <p:nvPr/>
        </p:nvSpPr>
        <p:spPr>
          <a:xfrm>
            <a:off x="7331444" y="3827788"/>
            <a:ext cx="1405212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Aplica para mantos cortos</a:t>
            </a:r>
            <a:endParaRPr sz="1500" dirty="0">
              <a:latin typeface="Trebuchet MS"/>
              <a:cs typeface="Trebuchet MS"/>
            </a:endParaRPr>
          </a:p>
        </p:txBody>
      </p:sp>
      <p:sp>
        <p:nvSpPr>
          <p:cNvPr id="20" name="object 6">
            <a:extLst>
              <a:ext uri="{FF2B5EF4-FFF2-40B4-BE49-F238E27FC236}">
                <a16:creationId xmlns:a16="http://schemas.microsoft.com/office/drawing/2014/main" id="{5D478321-A94E-72CB-0E91-FAEA9C2B8DD6}"/>
              </a:ext>
            </a:extLst>
          </p:cNvPr>
          <p:cNvSpPr txBox="1"/>
          <p:nvPr/>
        </p:nvSpPr>
        <p:spPr>
          <a:xfrm>
            <a:off x="6369641" y="6326112"/>
            <a:ext cx="166179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La carda funcional para secado</a:t>
            </a:r>
            <a:endParaRPr sz="1500" dirty="0">
              <a:latin typeface="Trebuchet MS"/>
              <a:cs typeface="Trebuchet MS"/>
            </a:endParaRPr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CC241778-D604-D221-FC75-BE532172184F}"/>
              </a:ext>
            </a:extLst>
          </p:cNvPr>
          <p:cNvSpPr txBox="1"/>
          <p:nvPr/>
        </p:nvSpPr>
        <p:spPr>
          <a:xfrm>
            <a:off x="8736656" y="5500518"/>
            <a:ext cx="1882566" cy="720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Cepillo de mantequilla buena opción</a:t>
            </a:r>
            <a:endParaRPr sz="1500" dirty="0">
              <a:latin typeface="Trebuchet MS"/>
              <a:cs typeface="Trebuchet MS"/>
            </a:endParaRPr>
          </a:p>
        </p:txBody>
      </p:sp>
      <p:sp>
        <p:nvSpPr>
          <p:cNvPr id="22" name="object 8">
            <a:extLst>
              <a:ext uri="{FF2B5EF4-FFF2-40B4-BE49-F238E27FC236}">
                <a16:creationId xmlns:a16="http://schemas.microsoft.com/office/drawing/2014/main" id="{48C18ADA-7712-06A9-273B-DC3FDA0A0EAE}"/>
              </a:ext>
            </a:extLst>
          </p:cNvPr>
          <p:cNvSpPr txBox="1"/>
          <p:nvPr/>
        </p:nvSpPr>
        <p:spPr>
          <a:xfrm>
            <a:off x="9172823" y="3758775"/>
            <a:ext cx="214630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El Furminator no es funcional para gatos  de manto largo solo corto y es opcional.</a:t>
            </a:r>
            <a:endParaRPr sz="1500" dirty="0">
              <a:latin typeface="Trebuchet MS"/>
              <a:cs typeface="Trebuchet MS"/>
            </a:endParaRPr>
          </a:p>
        </p:txBody>
      </p:sp>
      <p:pic>
        <p:nvPicPr>
          <p:cNvPr id="23" name="object 9">
            <a:extLst>
              <a:ext uri="{FF2B5EF4-FFF2-40B4-BE49-F238E27FC236}">
                <a16:creationId xmlns:a16="http://schemas.microsoft.com/office/drawing/2014/main" id="{F38CD4CF-0E7C-ECF6-24CC-2D0E2F731B5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76844" y="1513987"/>
            <a:ext cx="2349243" cy="2124905"/>
          </a:xfrm>
          <a:prstGeom prst="rect">
            <a:avLst/>
          </a:prstGeom>
        </p:spPr>
      </p:pic>
      <p:pic>
        <p:nvPicPr>
          <p:cNvPr id="24" name="object 10">
            <a:extLst>
              <a:ext uri="{FF2B5EF4-FFF2-40B4-BE49-F238E27FC236}">
                <a16:creationId xmlns:a16="http://schemas.microsoft.com/office/drawing/2014/main" id="{58AF9845-592F-0116-0644-2D1ABA393C8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56822" y="4416561"/>
            <a:ext cx="1779684" cy="1912875"/>
          </a:xfrm>
          <a:prstGeom prst="rect">
            <a:avLst/>
          </a:prstGeom>
        </p:spPr>
      </p:pic>
      <p:pic>
        <p:nvPicPr>
          <p:cNvPr id="25" name="object 11">
            <a:extLst>
              <a:ext uri="{FF2B5EF4-FFF2-40B4-BE49-F238E27FC236}">
                <a16:creationId xmlns:a16="http://schemas.microsoft.com/office/drawing/2014/main" id="{1C6FECA7-1B1D-C6F9-C087-7C4CCF3DBBB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32504" y="4818754"/>
            <a:ext cx="1725517" cy="1912875"/>
          </a:xfrm>
          <a:prstGeom prst="rect">
            <a:avLst/>
          </a:prstGeom>
        </p:spPr>
      </p:pic>
      <p:pic>
        <p:nvPicPr>
          <p:cNvPr id="30" name="object 12">
            <a:extLst>
              <a:ext uri="{FF2B5EF4-FFF2-40B4-BE49-F238E27FC236}">
                <a16:creationId xmlns:a16="http://schemas.microsoft.com/office/drawing/2014/main" id="{1B555C1E-CC57-0AD2-E62F-96D811899759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1384" y="4299172"/>
            <a:ext cx="4283037" cy="213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0390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54563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PROCESO DE GROOMING</a:t>
            </a:r>
            <a:endParaRPr lang="es-CO" sz="4000" dirty="0"/>
          </a:p>
        </p:txBody>
      </p:sp>
      <p:pic>
        <p:nvPicPr>
          <p:cNvPr id="3" name="object 2">
            <a:extLst>
              <a:ext uri="{FF2B5EF4-FFF2-40B4-BE49-F238E27FC236}">
                <a16:creationId xmlns:a16="http://schemas.microsoft.com/office/drawing/2014/main" id="{288ADCA6-2EE7-8BD3-9F33-65F743B7AE7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41582" y="1340359"/>
            <a:ext cx="1831094" cy="2957587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1E259D36-A736-8BE6-96C2-E7F3F07B9F9E}"/>
              </a:ext>
            </a:extLst>
          </p:cNvPr>
          <p:cNvSpPr txBox="1">
            <a:spLocks noGrp="1"/>
          </p:cNvSpPr>
          <p:nvPr/>
        </p:nvSpPr>
        <p:spPr>
          <a:xfrm>
            <a:off x="410133" y="910170"/>
            <a:ext cx="5407231" cy="1736373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>
            <a:lvl1pPr>
              <a:defRPr sz="2000" b="0" i="0">
                <a:solidFill>
                  <a:srgbClr val="34353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2900" dirty="0">
                <a:solidFill>
                  <a:srgbClr val="009E84"/>
                </a:solidFill>
              </a:rPr>
              <a:t>PASO 5- CEPILLADO</a:t>
            </a:r>
            <a:endParaRPr sz="2900" dirty="0"/>
          </a:p>
          <a:p>
            <a:pPr marL="12700" marR="5080">
              <a:lnSpc>
                <a:spcPct val="100000"/>
              </a:lnSpc>
              <a:spcBef>
                <a:spcPts val="335"/>
              </a:spcBef>
            </a:pPr>
            <a:r>
              <a:rPr sz="1500" dirty="0">
                <a:solidFill>
                  <a:srgbClr val="231F20"/>
                </a:solidFill>
              </a:rPr>
              <a:t>Para los gatos de pelaje largo, el peine de acero es el ideal, y es recomendable cepillarlo a diario o hacer un  cepillado bien completo una vez a la semana. ... Tan solo cinco minutos de cepillado diario son suficientes para  que desenredar nudos y que el pelaje de tu gato luzca sano y brillante.</a:t>
            </a:r>
            <a:endParaRPr sz="1500" dirty="0"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0B47E3B0-BFFE-57BA-8F69-FB58D0AB1C9C}"/>
              </a:ext>
            </a:extLst>
          </p:cNvPr>
          <p:cNvSpPr txBox="1"/>
          <p:nvPr/>
        </p:nvSpPr>
        <p:spPr>
          <a:xfrm>
            <a:off x="382371" y="2720609"/>
            <a:ext cx="5407827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En el caso del grooming el estilista debe cepillar super suave y solo verificar si hay nudos. Recuerda no es la  cantidad de manto que saques ya que el felino no  se deslana, unicamente pasamos el peine para retirar nudos  y sacar pelo apelmasado por al suciedad.</a:t>
            </a:r>
            <a:endParaRPr sz="1500" dirty="0">
              <a:latin typeface="Trebuchet MS"/>
              <a:cs typeface="Trebuchet MS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D10B13CD-8C35-A77F-2802-42FD0FD14C60}"/>
              </a:ext>
            </a:extLst>
          </p:cNvPr>
          <p:cNvSpPr txBox="1"/>
          <p:nvPr/>
        </p:nvSpPr>
        <p:spPr>
          <a:xfrm>
            <a:off x="7331444" y="3827788"/>
            <a:ext cx="1405212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Aplica para mantos cortos</a:t>
            </a:r>
            <a:endParaRPr sz="1500" dirty="0">
              <a:latin typeface="Trebuchet MS"/>
              <a:cs typeface="Trebuchet MS"/>
            </a:endParaRPr>
          </a:p>
        </p:txBody>
      </p:sp>
      <p:sp>
        <p:nvSpPr>
          <p:cNvPr id="20" name="object 6">
            <a:extLst>
              <a:ext uri="{FF2B5EF4-FFF2-40B4-BE49-F238E27FC236}">
                <a16:creationId xmlns:a16="http://schemas.microsoft.com/office/drawing/2014/main" id="{5D478321-A94E-72CB-0E91-FAEA9C2B8DD6}"/>
              </a:ext>
            </a:extLst>
          </p:cNvPr>
          <p:cNvSpPr txBox="1"/>
          <p:nvPr/>
        </p:nvSpPr>
        <p:spPr>
          <a:xfrm>
            <a:off x="6369641" y="6326112"/>
            <a:ext cx="166179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La carda funcional para secado</a:t>
            </a:r>
            <a:endParaRPr sz="1500" dirty="0">
              <a:latin typeface="Trebuchet MS"/>
              <a:cs typeface="Trebuchet MS"/>
            </a:endParaRPr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CC241778-D604-D221-FC75-BE532172184F}"/>
              </a:ext>
            </a:extLst>
          </p:cNvPr>
          <p:cNvSpPr txBox="1"/>
          <p:nvPr/>
        </p:nvSpPr>
        <p:spPr>
          <a:xfrm>
            <a:off x="8736656" y="5500518"/>
            <a:ext cx="1882566" cy="720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Cepillo de mantequilla buena opción</a:t>
            </a:r>
            <a:endParaRPr sz="1500" dirty="0">
              <a:latin typeface="Trebuchet MS"/>
              <a:cs typeface="Trebuchet MS"/>
            </a:endParaRPr>
          </a:p>
        </p:txBody>
      </p:sp>
      <p:sp>
        <p:nvSpPr>
          <p:cNvPr id="22" name="object 8">
            <a:extLst>
              <a:ext uri="{FF2B5EF4-FFF2-40B4-BE49-F238E27FC236}">
                <a16:creationId xmlns:a16="http://schemas.microsoft.com/office/drawing/2014/main" id="{48C18ADA-7712-06A9-273B-DC3FDA0A0EAE}"/>
              </a:ext>
            </a:extLst>
          </p:cNvPr>
          <p:cNvSpPr txBox="1"/>
          <p:nvPr/>
        </p:nvSpPr>
        <p:spPr>
          <a:xfrm>
            <a:off x="9172823" y="3758775"/>
            <a:ext cx="214630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231F20"/>
                </a:solidFill>
                <a:latin typeface="Trebuchet MS"/>
                <a:cs typeface="Trebuchet MS"/>
              </a:rPr>
              <a:t>El Furminator no es funcional para gatos  de manto largo solo corto y es opcional.</a:t>
            </a:r>
            <a:endParaRPr sz="1500" dirty="0">
              <a:latin typeface="Trebuchet MS"/>
              <a:cs typeface="Trebuchet MS"/>
            </a:endParaRPr>
          </a:p>
        </p:txBody>
      </p:sp>
      <p:pic>
        <p:nvPicPr>
          <p:cNvPr id="23" name="object 9">
            <a:extLst>
              <a:ext uri="{FF2B5EF4-FFF2-40B4-BE49-F238E27FC236}">
                <a16:creationId xmlns:a16="http://schemas.microsoft.com/office/drawing/2014/main" id="{F38CD4CF-0E7C-ECF6-24CC-2D0E2F731B5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76844" y="1513987"/>
            <a:ext cx="2349243" cy="2124905"/>
          </a:xfrm>
          <a:prstGeom prst="rect">
            <a:avLst/>
          </a:prstGeom>
        </p:spPr>
      </p:pic>
      <p:pic>
        <p:nvPicPr>
          <p:cNvPr id="24" name="object 10">
            <a:extLst>
              <a:ext uri="{FF2B5EF4-FFF2-40B4-BE49-F238E27FC236}">
                <a16:creationId xmlns:a16="http://schemas.microsoft.com/office/drawing/2014/main" id="{58AF9845-592F-0116-0644-2D1ABA393C8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56822" y="4416561"/>
            <a:ext cx="1779684" cy="1912875"/>
          </a:xfrm>
          <a:prstGeom prst="rect">
            <a:avLst/>
          </a:prstGeom>
        </p:spPr>
      </p:pic>
      <p:pic>
        <p:nvPicPr>
          <p:cNvPr id="25" name="object 11">
            <a:extLst>
              <a:ext uri="{FF2B5EF4-FFF2-40B4-BE49-F238E27FC236}">
                <a16:creationId xmlns:a16="http://schemas.microsoft.com/office/drawing/2014/main" id="{1C6FECA7-1B1D-C6F9-C087-7C4CCF3DBBB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32504" y="4818754"/>
            <a:ext cx="1725517" cy="1912875"/>
          </a:xfrm>
          <a:prstGeom prst="rect">
            <a:avLst/>
          </a:prstGeom>
        </p:spPr>
      </p:pic>
      <p:pic>
        <p:nvPicPr>
          <p:cNvPr id="30" name="object 12">
            <a:extLst>
              <a:ext uri="{FF2B5EF4-FFF2-40B4-BE49-F238E27FC236}">
                <a16:creationId xmlns:a16="http://schemas.microsoft.com/office/drawing/2014/main" id="{1B555C1E-CC57-0AD2-E62F-96D811899759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1384" y="4299172"/>
            <a:ext cx="4283037" cy="213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7864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C1DF0CCC-5AF6-C856-0AE1-15535E1598D8}"/>
              </a:ext>
            </a:extLst>
          </p:cNvPr>
          <p:cNvSpPr txBox="1"/>
          <p:nvPr/>
        </p:nvSpPr>
        <p:spPr>
          <a:xfrm>
            <a:off x="193263" y="2241093"/>
            <a:ext cx="7034096" cy="4013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La zona de lavado debe estar limpia sin olores de otros pacientres trabajandos anteriormente.</a:t>
            </a:r>
            <a:endParaRPr sz="1700" dirty="0">
              <a:latin typeface="Trebuchet MS"/>
              <a:cs typeface="Trebuchet MS"/>
            </a:endParaRPr>
          </a:p>
          <a:p>
            <a:pPr marL="12700" marR="855980">
              <a:lnSpc>
                <a:spcPct val="100000"/>
              </a:lnSpc>
              <a:spcBef>
                <a:spcPts val="1650"/>
              </a:spcBef>
            </a:pP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En la base de la tina se recomienda dejar una toalla para que el gato no se resvale y pueda  sujetarse con sus uñas. Esta acción tranquiliza al gato en el baño.</a:t>
            </a:r>
            <a:endParaRPr sz="17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950" dirty="0">
              <a:latin typeface="Trebuchet MS"/>
              <a:cs typeface="Trebuchet MS"/>
            </a:endParaRPr>
          </a:p>
          <a:p>
            <a:pPr marL="19685" marR="661670">
              <a:lnSpc>
                <a:spcPct val="100000"/>
              </a:lnSpc>
            </a:pP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El gato se baña a cocadas no con la manguera esto ayuda a que el gato disfrute mejor el baño  Por lo que el agua debe estar caliente y lista para ser utilizada.</a:t>
            </a:r>
            <a:endParaRPr sz="17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15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Tener los productos a la mano, recuerda el gato no se sujeta de tradillas, ni pecheras, no  se deja solo</a:t>
            </a:r>
            <a:endParaRPr sz="17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y evitar que en el momento de inciar baño no hayan ruidos fuertes. Aplica musicaterapia y aromaterapia.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CEABC460-B458-DFD8-B769-7FB3E23A0D42}"/>
              </a:ext>
            </a:extLst>
          </p:cNvPr>
          <p:cNvSpPr txBox="1">
            <a:spLocks/>
          </p:cNvSpPr>
          <p:nvPr/>
        </p:nvSpPr>
        <p:spPr>
          <a:xfrm>
            <a:off x="147298" y="678864"/>
            <a:ext cx="7080061" cy="1446550"/>
          </a:xfrm>
          <a:prstGeom prst="rect">
            <a:avLst/>
          </a:prstGeom>
        </p:spPr>
        <p:txBody>
          <a:bodyPr vert="horz" wrap="square" lIns="0" tIns="15240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20"/>
              </a:spcBef>
            </a:pPr>
            <a:r>
              <a:rPr lang="es-CO" sz="4650" dirty="0">
                <a:solidFill>
                  <a:srgbClr val="009E84"/>
                </a:solidFill>
              </a:rPr>
              <a:t>PASO 6- PREPARACIÓN PRE-BAÑO</a:t>
            </a:r>
            <a:endParaRPr lang="es-CO" sz="4650" dirty="0"/>
          </a:p>
        </p:txBody>
      </p:sp>
      <p:pic>
        <p:nvPicPr>
          <p:cNvPr id="13314" name="Picture 2" descr="Gato bañandose - YouTube">
            <a:extLst>
              <a:ext uri="{FF2B5EF4-FFF2-40B4-BE49-F238E27FC236}">
                <a16:creationId xmlns:a16="http://schemas.microsoft.com/office/drawing/2014/main" id="{042CED53-89A7-BC7D-E7F1-776B80BCE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980" y="2665714"/>
            <a:ext cx="5459643" cy="3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5633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051755B-4653-7770-6F2D-BFECBA768E1A}"/>
              </a:ext>
            </a:extLst>
          </p:cNvPr>
          <p:cNvSpPr/>
          <p:nvPr/>
        </p:nvSpPr>
        <p:spPr>
          <a:xfrm>
            <a:off x="3245940" y="575848"/>
            <a:ext cx="3574199" cy="997709"/>
          </a:xfrm>
          <a:custGeom>
            <a:avLst/>
            <a:gdLst/>
            <a:ahLst/>
            <a:cxnLst/>
            <a:rect l="l" t="t" r="r" b="b"/>
            <a:pathLst>
              <a:path w="3461384" h="829310">
                <a:moveTo>
                  <a:pt x="3383978" y="0"/>
                </a:moveTo>
                <a:lnTo>
                  <a:pt x="96913" y="0"/>
                </a:lnTo>
                <a:lnTo>
                  <a:pt x="0" y="829233"/>
                </a:lnTo>
                <a:lnTo>
                  <a:pt x="3460877" y="829233"/>
                </a:lnTo>
                <a:lnTo>
                  <a:pt x="3383978" y="0"/>
                </a:lnTo>
                <a:close/>
              </a:path>
            </a:pathLst>
          </a:custGeom>
          <a:solidFill>
            <a:srgbClr val="F9E8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F001B5EC-0BFD-4D05-AA46-969113E5B4AB}"/>
              </a:ext>
            </a:extLst>
          </p:cNvPr>
          <p:cNvSpPr txBox="1"/>
          <p:nvPr/>
        </p:nvSpPr>
        <p:spPr>
          <a:xfrm>
            <a:off x="3601324" y="575848"/>
            <a:ext cx="3218815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231F20"/>
                </a:solidFill>
                <a:latin typeface="Trebuchet MS"/>
                <a:cs typeface="Trebuchet MS"/>
              </a:rPr>
              <a:t>La cara del gato se lava con cepillo de </a:t>
            </a:r>
            <a:r>
              <a:rPr sz="1600" dirty="0" err="1">
                <a:solidFill>
                  <a:srgbClr val="231F20"/>
                </a:solidFill>
                <a:latin typeface="Trebuchet MS"/>
                <a:cs typeface="Trebuchet MS"/>
              </a:rPr>
              <a:t>cerdas</a:t>
            </a:r>
            <a:r>
              <a:rPr sz="1600" dirty="0">
                <a:solidFill>
                  <a:srgbClr val="231F20"/>
                </a:solidFill>
                <a:latin typeface="Trebuchet MS"/>
                <a:cs typeface="Trebuchet MS"/>
              </a:rPr>
              <a:t> suave</a:t>
            </a:r>
            <a:r>
              <a:rPr lang="es-CO" sz="160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1600" dirty="0">
                <a:solidFill>
                  <a:srgbClr val="231F20"/>
                </a:solidFill>
                <a:latin typeface="Trebuchet MS"/>
                <a:cs typeface="Trebuchet MS"/>
              </a:rPr>
              <a:t>y  un poco de producto y se retira mojando suavemente con  las manos.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6FCFBE54-2C56-B46A-0E4F-CFC5D88A55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8200" y="1495359"/>
            <a:ext cx="4163624" cy="73096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650" dirty="0">
                <a:solidFill>
                  <a:srgbClr val="009E84"/>
                </a:solidFill>
              </a:rPr>
              <a:t>PASO 7- BAÑO</a:t>
            </a:r>
            <a:endParaRPr sz="4650" dirty="0"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843EBE8B-E929-764B-E69C-3AAD33EBA900}"/>
              </a:ext>
            </a:extLst>
          </p:cNvPr>
          <p:cNvSpPr txBox="1"/>
          <p:nvPr/>
        </p:nvSpPr>
        <p:spPr>
          <a:xfrm>
            <a:off x="698089" y="2317527"/>
            <a:ext cx="5591175" cy="4403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 marR="506095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Desengrasado del gato (Es el proceso principal de todos los felinos menos del Sphinx)  Puede ser dos veces hasta </a:t>
            </a:r>
            <a:r>
              <a:rPr sz="1700" dirty="0" err="1">
                <a:solidFill>
                  <a:srgbClr val="231F20"/>
                </a:solidFill>
                <a:latin typeface="Trebuchet MS"/>
                <a:cs typeface="Trebuchet MS"/>
              </a:rPr>
              <a:t>diez</a:t>
            </a: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 de</a:t>
            </a:r>
            <a:r>
              <a:rPr lang="es-CO" sz="17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700" dirty="0" err="1">
                <a:solidFill>
                  <a:srgbClr val="231F20"/>
                </a:solidFill>
                <a:latin typeface="Trebuchet MS"/>
                <a:cs typeface="Trebuchet MS"/>
              </a:rPr>
              <a:t>acuerdo</a:t>
            </a: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 de la cantidad de grasa que tenga el gato.</a:t>
            </a:r>
            <a:endParaRPr sz="1700" dirty="0">
              <a:latin typeface="Trebuchet MS"/>
              <a:cs typeface="Trebuchet MS"/>
            </a:endParaRPr>
          </a:p>
          <a:p>
            <a:pPr marL="12700" marR="637540">
              <a:lnSpc>
                <a:spcPct val="100000"/>
              </a:lnSpc>
              <a:spcBef>
                <a:spcPts val="810"/>
              </a:spcBef>
            </a:pP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Shampoo con fragancia suave y que no tenga aceites ya que no  queremos engrasar  nuevamente nuestro felino.</a:t>
            </a:r>
            <a:endParaRPr sz="1700" dirty="0">
              <a:latin typeface="Trebuchet MS"/>
              <a:cs typeface="Trebuchet MS"/>
            </a:endParaRPr>
          </a:p>
          <a:p>
            <a:pPr marL="12700" marR="427990">
              <a:lnSpc>
                <a:spcPct val="100000"/>
              </a:lnSpc>
              <a:spcBef>
                <a:spcPts val="1019"/>
              </a:spcBef>
            </a:pP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Matizador para mantos de gatos. Si trabajamos con gatos el color es fundamental </a:t>
            </a:r>
            <a:r>
              <a:rPr sz="1700" dirty="0" err="1">
                <a:solidFill>
                  <a:srgbClr val="231F20"/>
                </a:solidFill>
                <a:latin typeface="Trebuchet MS"/>
                <a:cs typeface="Trebuchet MS"/>
              </a:rPr>
              <a:t>debe</a:t>
            </a: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700" dirty="0" err="1">
                <a:solidFill>
                  <a:srgbClr val="231F20"/>
                </a:solidFill>
                <a:latin typeface="Trebuchet MS"/>
                <a:cs typeface="Trebuchet MS"/>
              </a:rPr>
              <a:t>ver</a:t>
            </a:r>
            <a:r>
              <a:rPr lang="es-CO" sz="170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e compacto es decir si es negro no es roji</a:t>
            </a:r>
            <a:r>
              <a:rPr lang="es-CO" sz="1700" dirty="0">
                <a:solidFill>
                  <a:srgbClr val="231F20"/>
                </a:solidFill>
                <a:latin typeface="Trebuchet MS"/>
                <a:cs typeface="Trebuchet MS"/>
              </a:rPr>
              <a:t>z</a:t>
            </a: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o con negro.</a:t>
            </a:r>
            <a:endParaRPr sz="17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520"/>
              </a:spcBef>
            </a:pP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Brillo sea natural o producto para felinos que realce las fibras del felino o similar al gen Agutí.</a:t>
            </a:r>
            <a:endParaRPr sz="17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9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Antiestatico y vol</a:t>
            </a:r>
            <a:r>
              <a:rPr lang="es-CO" sz="1700" dirty="0">
                <a:solidFill>
                  <a:srgbClr val="231F20"/>
                </a:solidFill>
                <a:latin typeface="Trebuchet MS"/>
                <a:cs typeface="Trebuchet MS"/>
              </a:rPr>
              <a:t>u</a:t>
            </a:r>
            <a:r>
              <a:rPr sz="1700" dirty="0" err="1">
                <a:solidFill>
                  <a:srgbClr val="231F20"/>
                </a:solidFill>
                <a:latin typeface="Trebuchet MS"/>
                <a:cs typeface="Trebuchet MS"/>
              </a:rPr>
              <a:t>minizador</a:t>
            </a: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. </a:t>
            </a:r>
            <a:r>
              <a:rPr sz="1700" dirty="0">
                <a:solidFill>
                  <a:srgbClr val="009E84"/>
                </a:solidFill>
                <a:latin typeface="Trebuchet MS"/>
                <a:cs typeface="Trebuchet MS"/>
              </a:rPr>
              <a:t>(Por cada producto se debe enjuagar muy bien).</a:t>
            </a:r>
            <a:endParaRPr sz="1700" dirty="0">
              <a:latin typeface="Trebuchet MS"/>
              <a:cs typeface="Trebuchet MS"/>
            </a:endParaRPr>
          </a:p>
        </p:txBody>
      </p:sp>
      <p:pic>
        <p:nvPicPr>
          <p:cNvPr id="14338" name="Picture 2" descr="Cómo proteger a tu gato durante la ola de frío – Eva San Martín,">
            <a:extLst>
              <a:ext uri="{FF2B5EF4-FFF2-40B4-BE49-F238E27FC236}">
                <a16:creationId xmlns:a16="http://schemas.microsoft.com/office/drawing/2014/main" id="{792DBD01-29E0-EF26-CFC6-5E2C8EE51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2492896"/>
            <a:ext cx="5183501" cy="321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56933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68978E5-F9E5-261C-904E-050E2E193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41CF4339-2C16-DCF2-C665-3C27DC9A02C0}"/>
              </a:ext>
            </a:extLst>
          </p:cNvPr>
          <p:cNvSpPr txBox="1"/>
          <p:nvPr/>
        </p:nvSpPr>
        <p:spPr>
          <a:xfrm>
            <a:off x="849609" y="2283399"/>
            <a:ext cx="5708650" cy="43268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" marR="3683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Utilizar varias toallas para secar el 70% del gato y se puede ayudar del cepillo de  mantequilla para lograr escurrir mejor  el manto. </a:t>
            </a:r>
            <a:r>
              <a:rPr sz="1700" dirty="0">
                <a:solidFill>
                  <a:srgbClr val="009E84"/>
                </a:solidFill>
                <a:latin typeface="Trebuchet MS"/>
                <a:cs typeface="Trebuchet MS"/>
              </a:rPr>
              <a:t>(Tener el transportín debajo de la mesa)</a:t>
            </a:r>
            <a:endParaRPr sz="1700">
              <a:latin typeface="Trebuchet MS"/>
              <a:cs typeface="Trebuchet MS"/>
            </a:endParaRPr>
          </a:p>
          <a:p>
            <a:pPr marL="25400" marR="592455">
              <a:lnSpc>
                <a:spcPct val="100000"/>
              </a:lnSpc>
              <a:spcBef>
                <a:spcPts val="1510"/>
              </a:spcBef>
            </a:pP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Iniciamos secado con soplador velocidad regulada o con secador en tibio inicialmente.  Se empieza de la cola y por ultimo la cabeza.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50">
              <a:latin typeface="Trebuchet MS"/>
              <a:cs typeface="Trebuchet MS"/>
            </a:endParaRPr>
          </a:p>
          <a:p>
            <a:pPr marL="25400" marR="186055">
              <a:lnSpc>
                <a:spcPct val="100000"/>
              </a:lnSpc>
            </a:pP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Una vez finalizado el secado levantamos el gato posición de entrega al juez, sacudimos y listo  guardamos el gato en el transportín.</a:t>
            </a:r>
            <a:endParaRPr sz="1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En gatos nerviosos guardarlo en el transportin con toalla en la base y fuera del mismo y colocar  el secador o soplador. Luego sacarlo, cepillarlo y repetir la misma acción hasta secarlo 100%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AE1594D8-509A-C3E6-FA07-1D2AA0F41D5E}"/>
              </a:ext>
            </a:extLst>
          </p:cNvPr>
          <p:cNvSpPr txBox="1">
            <a:spLocks/>
          </p:cNvSpPr>
          <p:nvPr/>
        </p:nvSpPr>
        <p:spPr>
          <a:xfrm>
            <a:off x="512420" y="1461231"/>
            <a:ext cx="4647476" cy="730969"/>
          </a:xfrm>
          <a:prstGeom prst="rect">
            <a:avLst/>
          </a:prstGeom>
        </p:spPr>
        <p:txBody>
          <a:bodyPr vert="horz" wrap="square" lIns="0" tIns="15240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20"/>
              </a:spcBef>
            </a:pPr>
            <a:r>
              <a:rPr lang="es-CO" sz="4650">
                <a:solidFill>
                  <a:srgbClr val="009E84"/>
                </a:solidFill>
              </a:rPr>
              <a:t>PASO 8- SECADO</a:t>
            </a:r>
            <a:endParaRPr lang="es-CO" sz="4650"/>
          </a:p>
        </p:txBody>
      </p:sp>
      <p:pic>
        <p:nvPicPr>
          <p:cNvPr id="15362" name="Picture 2" descr="Un gato que se seca con un secador de pelo y peinado al mismo tiempo  Fotografía de stock - Alamy">
            <a:extLst>
              <a:ext uri="{FF2B5EF4-FFF2-40B4-BE49-F238E27FC236}">
                <a16:creationId xmlns:a16="http://schemas.microsoft.com/office/drawing/2014/main" id="{16C89F4A-4D10-76AA-27DC-DC72C167D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37"/>
          <a:stretch/>
        </p:blipFill>
        <p:spPr bwMode="auto">
          <a:xfrm>
            <a:off x="6558259" y="2379264"/>
            <a:ext cx="5246911" cy="371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2284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A24EF4A7-FF0F-2A8B-017D-744B9B019314}"/>
              </a:ext>
            </a:extLst>
          </p:cNvPr>
          <p:cNvSpPr txBox="1"/>
          <p:nvPr/>
        </p:nvSpPr>
        <p:spPr>
          <a:xfrm>
            <a:off x="5033347" y="2336693"/>
            <a:ext cx="5663565" cy="797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231F20"/>
                </a:solidFill>
                <a:latin typeface="Trebuchet MS"/>
                <a:cs typeface="Trebuchet MS"/>
              </a:rPr>
              <a:t>Es opcional de cada groomer escoger sus accesorios o no poner nada. En lo personal no coloco  piedras, botones o brillantines ya que el gato se lo puede ingerir.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FD98E2A2-E9AF-1F81-A3AB-C8DB5D4D3CB9}"/>
              </a:ext>
            </a:extLst>
          </p:cNvPr>
          <p:cNvSpPr txBox="1">
            <a:spLocks/>
          </p:cNvSpPr>
          <p:nvPr/>
        </p:nvSpPr>
        <p:spPr>
          <a:xfrm>
            <a:off x="616210" y="1906035"/>
            <a:ext cx="4026535" cy="1446550"/>
          </a:xfrm>
          <a:prstGeom prst="rect">
            <a:avLst/>
          </a:prstGeom>
        </p:spPr>
        <p:txBody>
          <a:bodyPr vert="horz" wrap="square" lIns="0" tIns="15240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20"/>
              </a:spcBef>
            </a:pPr>
            <a:r>
              <a:rPr lang="es-CO" sz="4650">
                <a:solidFill>
                  <a:srgbClr val="009E84"/>
                </a:solidFill>
              </a:rPr>
              <a:t>PASO 9- ACCESORIOS</a:t>
            </a:r>
            <a:endParaRPr lang="es-CO" sz="465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DD5B981-5696-0607-8CE1-000CF95E0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3429000"/>
            <a:ext cx="2247900" cy="31718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10F13D7-D332-87DA-25E5-B80F89491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191" y="3800475"/>
            <a:ext cx="2238375" cy="28003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AFCDC74-3927-3A4F-1F4E-13BC08F581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7180"/>
          <a:stretch/>
        </p:blipFill>
        <p:spPr>
          <a:xfrm>
            <a:off x="9336360" y="3614737"/>
            <a:ext cx="224790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5863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52EA33-6A52-A666-1901-328A0DFEC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IMPLEMENTOS PARA LABORATORIO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8232F1-44F3-0A6E-FF1E-25B15E48F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CO" dirty="0"/>
              <a:t>COBIJA</a:t>
            </a:r>
          </a:p>
          <a:p>
            <a:r>
              <a:rPr lang="es-CO" dirty="0"/>
              <a:t>TOALLA DE ALGODÓN O TELA</a:t>
            </a:r>
          </a:p>
          <a:p>
            <a:r>
              <a:rPr lang="es-CO" dirty="0" err="1"/>
              <a:t>SHAMPOO</a:t>
            </a:r>
            <a:r>
              <a:rPr lang="es-CO" dirty="0"/>
              <a:t> PARA FELINOS</a:t>
            </a:r>
          </a:p>
          <a:p>
            <a:r>
              <a:rPr lang="es-CO" dirty="0" err="1"/>
              <a:t>JABON</a:t>
            </a:r>
            <a:r>
              <a:rPr lang="es-CO" dirty="0"/>
              <a:t> O </a:t>
            </a:r>
            <a:r>
              <a:rPr lang="es-CO" dirty="0" err="1"/>
              <a:t>SHAMPOO</a:t>
            </a:r>
            <a:r>
              <a:rPr lang="es-CO" dirty="0"/>
              <a:t> DESENGRASANTE</a:t>
            </a:r>
          </a:p>
          <a:p>
            <a:r>
              <a:rPr lang="es-CO" dirty="0"/>
              <a:t>SNACK</a:t>
            </a:r>
          </a:p>
          <a:p>
            <a:r>
              <a:rPr lang="es-CO" dirty="0"/>
              <a:t>LIMPIA </a:t>
            </a:r>
            <a:r>
              <a:rPr lang="es-CO" dirty="0" err="1"/>
              <a:t>OIDOS</a:t>
            </a:r>
            <a:r>
              <a:rPr lang="es-CO" dirty="0"/>
              <a:t> Y OJOS</a:t>
            </a:r>
          </a:p>
          <a:p>
            <a:r>
              <a:rPr lang="es-CO" dirty="0"/>
              <a:t>ALGODÓN O GASA</a:t>
            </a:r>
          </a:p>
          <a:p>
            <a:r>
              <a:rPr lang="es-CO" dirty="0"/>
              <a:t>NO SE DEBEN APLICAR PERFUMES</a:t>
            </a:r>
          </a:p>
          <a:p>
            <a:r>
              <a:rPr lang="es-CO" dirty="0"/>
              <a:t>EVITAR </a:t>
            </a:r>
            <a:r>
              <a:rPr lang="es-CO"/>
              <a:t>ESTAR ESTRESADOS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96179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adroTexto 37"/>
          <p:cNvSpPr txBox="1"/>
          <p:nvPr/>
        </p:nvSpPr>
        <p:spPr>
          <a:xfrm>
            <a:off x="4079777" y="692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9745842-0674-49F7-A8F7-D575ABBAE9CC}"/>
              </a:ext>
            </a:extLst>
          </p:cNvPr>
          <p:cNvSpPr txBox="1"/>
          <p:nvPr/>
        </p:nvSpPr>
        <p:spPr>
          <a:xfrm>
            <a:off x="1448972" y="6302324"/>
            <a:ext cx="2891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Aharoni" panose="020B0604020202020204" pitchFamily="2" charset="-79"/>
                <a:cs typeface="Aharoni" panose="020B0604020202020204" pitchFamily="2" charset="-79"/>
              </a:rPr>
              <a:t>e.mancipe@cen.edu.co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24EEDE6-E05E-4553-9D29-000D16C1A91B}"/>
              </a:ext>
            </a:extLst>
          </p:cNvPr>
          <p:cNvSpPr txBox="1"/>
          <p:nvPr/>
        </p:nvSpPr>
        <p:spPr>
          <a:xfrm>
            <a:off x="1444209" y="1851645"/>
            <a:ext cx="9288633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9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GRACIAS</a:t>
            </a:r>
            <a:endParaRPr lang="es-CO" sz="199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531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21462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HISTORIA</a:t>
            </a:r>
            <a:endParaRPr lang="es-CO" sz="4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F8FDAB7-6BBE-B66D-00B3-3B14DDB677DA}"/>
              </a:ext>
            </a:extLst>
          </p:cNvPr>
          <p:cNvSpPr txBox="1"/>
          <p:nvPr/>
        </p:nvSpPr>
        <p:spPr>
          <a:xfrm>
            <a:off x="607231" y="1818500"/>
            <a:ext cx="715674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/>
            <a:r>
              <a:rPr lang="es-ES" sz="2000" b="1" i="0" dirty="0">
                <a:solidFill>
                  <a:srgbClr val="0C2340"/>
                </a:solidFill>
                <a:effectLst/>
                <a:latin typeface="Elephant" panose="02020904090505020303" pitchFamily="18" charset="0"/>
              </a:rPr>
              <a:t>ORIGEN</a:t>
            </a:r>
            <a:r>
              <a:rPr lang="es-ES" sz="2000" b="0" i="0" dirty="0">
                <a:solidFill>
                  <a:srgbClr val="0C2340"/>
                </a:solidFill>
                <a:effectLst/>
                <a:latin typeface="Elephant" panose="02020904090505020303" pitchFamily="18" charset="0"/>
              </a:rPr>
              <a:t> DEL NOMBRE</a:t>
            </a:r>
          </a:p>
          <a:p>
            <a:pPr algn="l" fontAlgn="ctr"/>
            <a:endParaRPr lang="es-ES" sz="2000" b="0" i="0" dirty="0">
              <a:solidFill>
                <a:srgbClr val="0C2340"/>
              </a:solidFill>
              <a:effectLst/>
              <a:latin typeface="Elephant" panose="02020904090505020303" pitchFamily="18" charset="0"/>
            </a:endParaRPr>
          </a:p>
          <a:p>
            <a:pPr algn="l"/>
            <a:r>
              <a:rPr lang="es-ES" sz="2000" b="0" i="0" dirty="0">
                <a:solidFill>
                  <a:srgbClr val="0C2340"/>
                </a:solidFill>
                <a:effectLst/>
                <a:latin typeface="Elephant" panose="02020904090505020303" pitchFamily="18" charset="0"/>
              </a:rPr>
              <a:t>En egipcio el gato se llamaba curiosamente Mau que quiere decir “ver”. De hecho creían que su mirada buscaba la verdad y que veía más allá de la muerte.</a:t>
            </a:r>
          </a:p>
          <a:p>
            <a:pPr algn="l"/>
            <a:endParaRPr lang="es-ES" sz="2000" b="0" i="0" dirty="0">
              <a:solidFill>
                <a:srgbClr val="0C2340"/>
              </a:solidFill>
              <a:effectLst/>
              <a:latin typeface="Elephant" panose="02020904090505020303" pitchFamily="18" charset="0"/>
            </a:endParaRPr>
          </a:p>
          <a:p>
            <a:pPr algn="l" fontAlgn="ctr"/>
            <a:r>
              <a:rPr lang="es-ES" sz="2000" b="1" i="0" dirty="0">
                <a:solidFill>
                  <a:srgbClr val="0C2340"/>
                </a:solidFill>
                <a:effectLst/>
                <a:latin typeface="Elephant" panose="02020904090505020303" pitchFamily="18" charset="0"/>
              </a:rPr>
              <a:t>LA DIÁSPORA </a:t>
            </a:r>
            <a:r>
              <a:rPr lang="es-ES" sz="2000" b="0" i="0" dirty="0">
                <a:solidFill>
                  <a:srgbClr val="0C2340"/>
                </a:solidFill>
                <a:effectLst/>
                <a:latin typeface="Elephant" panose="02020904090505020303" pitchFamily="18" charset="0"/>
              </a:rPr>
              <a:t>DEL GATO</a:t>
            </a:r>
          </a:p>
          <a:p>
            <a:pPr algn="l" fontAlgn="ctr"/>
            <a:endParaRPr lang="es-ES" sz="2000" b="0" i="0" dirty="0">
              <a:solidFill>
                <a:srgbClr val="0C2340"/>
              </a:solidFill>
              <a:effectLst/>
              <a:latin typeface="Elephant" panose="02020904090505020303" pitchFamily="18" charset="0"/>
            </a:endParaRPr>
          </a:p>
          <a:p>
            <a:pPr algn="l"/>
            <a:r>
              <a:rPr lang="es-ES" sz="2000" b="0" i="0" dirty="0">
                <a:solidFill>
                  <a:srgbClr val="0C2340"/>
                </a:solidFill>
                <a:effectLst/>
                <a:latin typeface="Elephant" panose="02020904090505020303" pitchFamily="18" charset="0"/>
              </a:rPr>
              <a:t>En un corto lapso de tiempo el gato domesticado se dispersó desde Egipto a todo el mundo. El gato llegó a India y China de la mano de los comerciantes fenicios sobre el 500 a.C. y no fue hasta el 100 d.C. que se dispersó por toda Europa, alcanzando el norte y Rusia. Su expansión a Norteamérica ocurrió en el siglo XVIII.</a:t>
            </a:r>
          </a:p>
        </p:txBody>
      </p:sp>
      <p:pic>
        <p:nvPicPr>
          <p:cNvPr id="2050" name="Picture 2" descr="Esto contiene una imagen de: ">
            <a:extLst>
              <a:ext uri="{FF2B5EF4-FFF2-40B4-BE49-F238E27FC236}">
                <a16:creationId xmlns:a16="http://schemas.microsoft.com/office/drawing/2014/main" id="{560D41C5-8129-A6A1-8C79-CD00CD1364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34"/>
          <a:stretch/>
        </p:blipFill>
        <p:spPr bwMode="auto">
          <a:xfrm>
            <a:off x="8348730" y="2047875"/>
            <a:ext cx="2787830" cy="375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239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46152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MANTOS EN FELINOS</a:t>
            </a:r>
            <a:endParaRPr lang="es-CO" sz="4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DF35BED-0463-073A-5438-13A2E39A192A}"/>
              </a:ext>
            </a:extLst>
          </p:cNvPr>
          <p:cNvSpPr txBox="1"/>
          <p:nvPr/>
        </p:nvSpPr>
        <p:spPr>
          <a:xfrm>
            <a:off x="1847528" y="2103983"/>
            <a:ext cx="885698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2400" b="0" i="0" dirty="0">
                <a:solidFill>
                  <a:schemeClr val="accent2">
                    <a:lumMod val="75000"/>
                  </a:schemeClr>
                </a:solidFill>
                <a:effectLst/>
                <a:latin typeface="Elephant" panose="02020904090505020303" pitchFamily="18" charset="0"/>
              </a:rPr>
              <a:t>El pelaje en los gatos es uno de los grandes atractivos que tiene como especie. Este está compuesto por dos tipos de pelo: el primario y el secundario. El primero es para la protección, es relativamente áspero y es el componente de la capa principal del animal y el segundo es mucho más fino, puntas gruesas y un poco más largo.</a:t>
            </a:r>
          </a:p>
          <a:p>
            <a:pPr algn="l"/>
            <a:r>
              <a:rPr lang="es-ES" sz="2400" b="0" i="0" dirty="0">
                <a:solidFill>
                  <a:schemeClr val="accent2">
                    <a:lumMod val="75000"/>
                  </a:schemeClr>
                </a:solidFill>
                <a:effectLst/>
                <a:latin typeface="Elephant" panose="02020904090505020303" pitchFamily="18" charset="0"/>
              </a:rPr>
              <a:t>Los gatos tienen características del pelaje que pueden variar en el largo, proporción y variación de forma o textura. Por esto es que podemos encontrar razas de pelo corto, largo, semi largo, rizado e incluso razas de gatos con pelo muy corto (que los llaman gatos sin pelo).</a:t>
            </a:r>
          </a:p>
        </p:txBody>
      </p:sp>
    </p:spTree>
    <p:extLst>
      <p:ext uri="{BB962C8B-B14F-4D97-AF65-F5344CB8AC3E}">
        <p14:creationId xmlns:p14="http://schemas.microsoft.com/office/powerpoint/2010/main" val="3368607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32607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TIPOS DE PELO</a:t>
            </a:r>
            <a:endParaRPr lang="es-CO" sz="4000" dirty="0"/>
          </a:p>
        </p:txBody>
      </p:sp>
      <p:pic>
        <p:nvPicPr>
          <p:cNvPr id="2071" name="Picture 23" descr="Todas las Razas de Gatos - Caracteristicas y Fotos | FeelCats">
            <a:extLst>
              <a:ext uri="{FF2B5EF4-FFF2-40B4-BE49-F238E27FC236}">
                <a16:creationId xmlns:a16="http://schemas.microsoft.com/office/drawing/2014/main" id="{18DB61E9-7960-47CA-AF6A-881F66992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2089964"/>
            <a:ext cx="6405002" cy="358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271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28183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PELO CORTO</a:t>
            </a:r>
            <a:endParaRPr lang="es-CO" sz="4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FB1C543-05D4-E24D-52B8-811DA25D0B5C}"/>
              </a:ext>
            </a:extLst>
          </p:cNvPr>
          <p:cNvSpPr txBox="1"/>
          <p:nvPr/>
        </p:nvSpPr>
        <p:spPr>
          <a:xfrm>
            <a:off x="416173" y="1970280"/>
            <a:ext cx="609361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i="0" dirty="0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Pelo corto:</a:t>
            </a:r>
            <a:r>
              <a:rPr lang="es-ES" sz="2400" b="0" i="0" dirty="0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 el pelo no supera los 2 </a:t>
            </a:r>
            <a:r>
              <a:rPr lang="es-ES" sz="2400" b="0" i="0" dirty="0" err="1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cms</a:t>
            </a:r>
            <a:r>
              <a:rPr lang="es-ES" sz="2400" b="0" i="0" dirty="0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. de largo. En estos se puede incluir varias razas de gatos con diferentes características tanto físicas como de comportamiento. En general el pelo no necesita de cuidados excesivos y con cepillado una vez a la semana es suficiente. Aunque en épocas de muda el cepillado debería efectuarse dos o tres veces por semana. Aquí encontramos los gatos de raza siamés, bengala, domésticos de pelo corto, entre otros.</a:t>
            </a:r>
            <a:endParaRPr lang="es-CO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074" name="Picture 2" descr="Esta raza es bastante enérgica, por lo que disfrutará las sesiones de entrenamiento. ">
            <a:extLst>
              <a:ext uri="{FF2B5EF4-FFF2-40B4-BE49-F238E27FC236}">
                <a16:creationId xmlns:a16="http://schemas.microsoft.com/office/drawing/2014/main" id="{AD245B51-549A-FDA1-A0A2-9CC559820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636" y="2543522"/>
            <a:ext cx="500062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514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28183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PELO CORTO</a:t>
            </a:r>
            <a:endParaRPr lang="es-CO" sz="4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FB1C543-05D4-E24D-52B8-811DA25D0B5C}"/>
              </a:ext>
            </a:extLst>
          </p:cNvPr>
          <p:cNvSpPr txBox="1"/>
          <p:nvPr/>
        </p:nvSpPr>
        <p:spPr>
          <a:xfrm>
            <a:off x="416173" y="1970280"/>
            <a:ext cx="609361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i="0" dirty="0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Pelo </a:t>
            </a:r>
            <a:r>
              <a:rPr lang="es-ES" sz="2400" b="1" i="0" dirty="0" err="1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semilargo</a:t>
            </a:r>
            <a:r>
              <a:rPr lang="es-ES" sz="2400" b="1" i="0" dirty="0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  <a:r>
              <a:rPr lang="es-ES" sz="2400" b="0" i="0" dirty="0">
                <a:solidFill>
                  <a:srgbClr val="4B858E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 se diferencian de los gatos de pelo largo, ya que el pelo puede medir hasta 5cms. Su pelo primario es relativamente largo y fino, mientras el pelo secundario es corto. En los cuidados son iguales que los anteriores, debido a que también necesitan de un cuidado diario. Aquí encontramos razas como el Balinés, Angora, etc.</a:t>
            </a:r>
            <a:endParaRPr lang="es-CO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098" name="Picture 2" descr="Angora Turco - Mascotas Saint Daniel">
            <a:extLst>
              <a:ext uri="{FF2B5EF4-FFF2-40B4-BE49-F238E27FC236}">
                <a16:creationId xmlns:a16="http://schemas.microsoft.com/office/drawing/2014/main" id="{5AECF428-C316-CE34-38E6-301375D29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770" y="2194370"/>
            <a:ext cx="4041033" cy="402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476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A28009-2585-4F31-8909-1839FF8F5C85}"/>
              </a:ext>
            </a:extLst>
          </p:cNvPr>
          <p:cNvCxnSpPr/>
          <p:nvPr/>
        </p:nvCxnSpPr>
        <p:spPr>
          <a:xfrm>
            <a:off x="6673337" y="1518013"/>
            <a:ext cx="5037699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DADABCC-16B9-4FDC-854F-8F14125B4C92}"/>
              </a:ext>
            </a:extLst>
          </p:cNvPr>
          <p:cNvSpPr txBox="1">
            <a:spLocks/>
          </p:cNvSpPr>
          <p:nvPr/>
        </p:nvSpPr>
        <p:spPr>
          <a:xfrm>
            <a:off x="6509791" y="375013"/>
            <a:ext cx="4464496" cy="11430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 fontScale="97500"/>
          </a:bodyPr>
          <a:lstStyle>
            <a:lvl1pPr algn="ctr" defTabSz="101882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4400" b="1" dirty="0">
              <a:latin typeface="Tahoma Bold"/>
              <a:cs typeface="Tahoma Bold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8936FA1-3B43-48E7-9714-6A2540F6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E417D44-F99A-4809-BA47-EF1026F0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4EE57EA-F87E-4FF7-9DB0-DB678DA63F2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464337" y="3433418"/>
            <a:ext cx="817623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BD4C542-C50A-4954-850D-00CF7898C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8CCA73B-E10B-4576-B23E-9F7BA9F9E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1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NimbusRomNo9L"/>
              </a:rPr>
              <a:t> 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B0AF973-E275-422E-B4D5-60A56A3B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67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769902C-7E16-4E59-BDC3-46CB2D543072}"/>
              </a:ext>
            </a:extLst>
          </p:cNvPr>
          <p:cNvSpPr txBox="1"/>
          <p:nvPr/>
        </p:nvSpPr>
        <p:spPr>
          <a:xfrm>
            <a:off x="6673337" y="642280"/>
            <a:ext cx="1847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4400" b="1" dirty="0"/>
          </a:p>
          <a:p>
            <a:endParaRPr lang="es-CO" sz="240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5AC75BB-DADE-49D0-9D05-D96C19B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76147984-8A74-4DD8-896C-28790DE5D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5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5EF5F02-F648-4F8B-8BDD-FB1E739A5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3F466A1E-C1B3-4E47-9534-8DA63030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3C5F913-BD16-4C6F-A42A-37CA089F4300}"/>
              </a:ext>
            </a:extLst>
          </p:cNvPr>
          <p:cNvSpPr txBox="1"/>
          <p:nvPr/>
        </p:nvSpPr>
        <p:spPr>
          <a:xfrm>
            <a:off x="6509791" y="640553"/>
            <a:ext cx="28103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/>
              <a:t>PELO LARGO</a:t>
            </a:r>
            <a:endParaRPr lang="es-CO" sz="4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FB1C543-05D4-E24D-52B8-811DA25D0B5C}"/>
              </a:ext>
            </a:extLst>
          </p:cNvPr>
          <p:cNvSpPr txBox="1"/>
          <p:nvPr/>
        </p:nvSpPr>
        <p:spPr>
          <a:xfrm>
            <a:off x="861760" y="3028299"/>
            <a:ext cx="609361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Pelo largo:</a:t>
            </a:r>
            <a:r>
              <a:rPr lang="es-E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 el pelo puede llegar a medir 15 </a:t>
            </a:r>
            <a:r>
              <a:rPr lang="es-E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cms</a:t>
            </a:r>
            <a:r>
              <a:rPr lang="es-E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y el pelo suele ser fino y sedoso. El pelo de estos gatos debe ser cepillado a diario y cuidadosamente. En este grupo encontramos a los gatos de raza Maine </a:t>
            </a:r>
            <a:r>
              <a:rPr lang="es-E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coon</a:t>
            </a:r>
            <a:r>
              <a:rPr lang="es-E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, Persas, Bosques de noruega, entre otros.</a:t>
            </a:r>
            <a:endParaRPr lang="es-CO" sz="2400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577B79E2-903B-17AB-616E-40CA25E0F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7137" y="1920389"/>
            <a:ext cx="3679304" cy="459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7128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6581</TotalTime>
  <Words>2531</Words>
  <Application>Microsoft Office PowerPoint</Application>
  <PresentationFormat>Panorámica</PresentationFormat>
  <Paragraphs>283</Paragraphs>
  <Slides>37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9" baseType="lpstr">
      <vt:lpstr>Aharoni</vt:lpstr>
      <vt:lpstr>-apple-system</vt:lpstr>
      <vt:lpstr>Arial</vt:lpstr>
      <vt:lpstr>Calibri</vt:lpstr>
      <vt:lpstr>Catamaran</vt:lpstr>
      <vt:lpstr>Elephant</vt:lpstr>
      <vt:lpstr>MerriweatherSans</vt:lpstr>
      <vt:lpstr>Open Sans</vt:lpstr>
      <vt:lpstr>Roboto</vt:lpstr>
      <vt:lpstr>Tahoma Bold</vt:lpstr>
      <vt:lpstr>Trebuchet MS</vt:lpstr>
      <vt:lpstr>Tema de Office</vt:lpstr>
      <vt:lpstr>ESTÉTICA FELINA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AMERICAN SHORTHAIR AZUL RUSO BENGALÍ BOMBAY SIAMÉS OCICAT ABISINIO    </vt:lpstr>
      <vt:lpstr> ANGORA BOBTAIL JAPONÉS VAN TURCO CHANTILLY TIFFANY      </vt:lpstr>
      <vt:lpstr> MAINE COON PERSA BOSQUE DE NORUEGA SIBERIANO HIMALAYO CHINCHILLA RAGAMUFFIN      </vt:lpstr>
      <vt:lpstr> SKOOKUM LAPERM CORNISH REX SELKIRK REX GERMAN REX DEVON REX AMERICAN WIREHAIR        </vt:lpstr>
      <vt:lpstr>   SPHYNX O ESFINGE    DONSKOY O DON SPHYNX    PETERBALD    BAMBINO    LEVKOY UCRANIANO    ELFO    KOHANA O GATO HAWAIANO 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PASO 7- BAÑO</vt:lpstr>
      <vt:lpstr>Presentación de PowerPoint</vt:lpstr>
      <vt:lpstr>Presentación de PowerPoint</vt:lpstr>
      <vt:lpstr>IMPLEMENTOS PARA LABORATORIO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CORPORACIÓN EDUCATIVA NACIONAL Evaluación y Calidad</dc:title>
  <dc:creator>Janeth Puche</dc:creator>
  <cp:lastModifiedBy>qalim</cp:lastModifiedBy>
  <cp:revision>248</cp:revision>
  <dcterms:created xsi:type="dcterms:W3CDTF">2014-03-10T13:19:56Z</dcterms:created>
  <dcterms:modified xsi:type="dcterms:W3CDTF">2023-09-18T23:17:32Z</dcterms:modified>
</cp:coreProperties>
</file>