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8" d="100"/>
          <a:sy n="68" d="100"/>
        </p:scale>
        <p:origin x="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A8E549-F8B3-4AA9-E966-13D400522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A4167A-86ED-EA59-BACA-558B84ED11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EB294D-14D9-735E-1846-58485A73A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E747DF-B0E6-0CBC-53E6-BA4BC5329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2977AE-7834-AA12-71A2-11F90BDFD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3081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7CA231-FFC3-E72B-6A29-2C6243F77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B98B8DB-F181-3AAA-A9D3-93405AF76A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3EA0F4-537F-B862-1A70-CF2A0A694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6219AA2-1B2A-FF2A-B8B7-475EFAC76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895EB0-DEDE-B27A-8D1B-06523AA3E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43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CA2F271-6DF6-867F-765F-79629C8319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5FED45-99BB-8FC5-59A5-03024F076D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1950C9-1326-93D4-CF75-405E28A5B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AD7380-E081-9EE5-C540-F822802D1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182E5E-C402-8CE9-2C20-0F5ECABF8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1955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2212F6-6DF8-9EAB-CBC3-9FB9F4015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A33F84-2921-AF7B-1C14-7A8B43B61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2BAFDF-CC77-56CC-C8E9-7D0F85892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7F3284-6CE1-D700-7AC4-FCA54536D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0A916E-C026-7B38-173E-F53643382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3736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1024A-3D59-95F3-75F0-D433E5336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228FE0-69AB-3109-A18A-D7FA721DD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D762C8-136B-971D-6E07-2535D880A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428946-EFCA-8E49-DA3B-5BFD2AF4C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3422C0-A9D9-ACAA-C9C0-C16FE2088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6562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1BFED6-300D-4C4F-F63A-E41903B81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DBEE79-5B40-724F-65FC-02E14DFFA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F1EE96-01C6-E0E3-AFFF-CFAF2E90B9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A3781-1D7A-6B5B-153A-5643812CD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DBCCD3-D6A7-B7EF-3706-162E74437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73B00E-93CB-7300-5290-1395EAECD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4852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50C11A-0F5D-0F34-2EFA-AE224DD45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75EE8B-9C79-5EB8-3F3B-C4806D94D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1825A1-B89E-C5C2-89FF-EDA7191BC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238BB4C-3153-D2F1-353C-79CB3598BB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FB9516-4C28-C133-D5AD-8DD1DCDA85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90F226-057E-5530-2255-AD72DB25B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B68ED65-244D-E446-0A2A-D99C00568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E3872D3-E49D-28CF-88B1-69DB154D7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122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9895D3-E2D5-292D-6808-AA2C11FC7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E93E67B-41FC-37F5-83FD-20ADCC42C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02A5DDB-9D87-F4EF-777F-730E01755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06F7DD2-FD99-95C0-6B86-69B37860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3466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B6AD86A-6E2E-A7E7-A08F-82AF9CDD8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832D667-9FB5-049A-3806-8F011CF19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0A2AD53-0614-B94A-DA97-E34953F74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8873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A1DD25-0ABC-2E71-FD9B-8F275773B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36B6CE-BFBA-50F1-394C-1AF7E96A8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032BC1-1FE2-6373-A920-EB02897D16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EF7636-FD2C-58AD-9CA4-519AA1A7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AFD7CC-A7D5-E71F-DA30-D333207B3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C407EAA-4AAC-491F-3A7C-C96F5E8D1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3667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C43BC6-EBF4-10A3-DD4A-902288F6E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2A27D0-D653-C568-3173-DFB42A623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87BF36-93F2-F78E-3B7C-45E7BBC1F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D42901-8E76-7604-B46B-6A2F07D49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CE083B-517C-C43E-4A37-C7C254041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B5594BB-4E3D-3BB6-1C39-6FDB70871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1613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A4892BB-4A0A-0BB9-FF88-AE86BC8BE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2ED7B6-B1FD-0E5D-9595-982B7FAD0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62E0B2-D52F-B086-1E4B-D42F7B95BE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13915-4F7B-4234-BCD7-2F03F4FBBDA1}" type="datetimeFigureOut">
              <a:rPr lang="es-CO" smtClean="0"/>
              <a:t>21/01/2024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E03858-B7D6-4400-07E6-57DC6EB32D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362482-5548-B8D9-D4DC-9426EB0558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1F6D0-8AC3-47F7-9167-F656B9B4E8C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76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do lo que puedes saber por la posición de la cola de tu perro">
            <a:extLst>
              <a:ext uri="{FF2B5EF4-FFF2-40B4-BE49-F238E27FC236}">
                <a16:creationId xmlns:a16="http://schemas.microsoft.com/office/drawing/2014/main" id="{09EBD7B9-90CD-FAF0-0650-0B455F0444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5" name="Rectangle 205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A9FCE7-7229-85B0-4DE8-EDA424934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3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POSICIONES DE LA COLA </a:t>
            </a:r>
            <a:br>
              <a:rPr lang="en-US" sz="23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</a:br>
            <a:endParaRPr lang="en-US" sz="2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11A28B46-54C6-7055-0A2D-54C9D0379EB9}"/>
              </a:ext>
            </a:extLst>
          </p:cNvPr>
          <p:cNvSpPr txBox="1"/>
          <p:nvPr/>
        </p:nvSpPr>
        <p:spPr>
          <a:xfrm>
            <a:off x="7751298" y="795923"/>
            <a:ext cx="2912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/>
              <a:t>No entiendes??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9901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358D531A-5DB6-73BF-00A3-51B51B664A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1" t="9091" r="195"/>
          <a:stretch/>
        </p:blipFill>
        <p:spPr bwMode="auto">
          <a:xfrm>
            <a:off x="3522468" y="10"/>
            <a:ext cx="86695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1" name="Rectangle 8200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3" name="Rectangle 820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205" name="Rectangle 820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EA326EC-5FDF-D4ED-E101-EE7F9A2508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388028"/>
          </a:xfrm>
        </p:spPr>
        <p:txBody>
          <a:bodyPr anchor="t">
            <a:normAutofit lnSpcReduction="10000"/>
          </a:bodyPr>
          <a:lstStyle/>
          <a:p>
            <a:r>
              <a:rPr lang="es-MX" b="0" i="0" dirty="0">
                <a:solidFill>
                  <a:schemeClr val="bg1"/>
                </a:solidFill>
                <a:effectLst/>
                <a:latin typeface="Google Sans"/>
              </a:rPr>
              <a:t>Los perros utilizan su cola para comunicarse con otros perros y con los humanos. La cola es una parte importante de su anatomía y comportamiento.</a:t>
            </a:r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03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Rectangle 9222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Síndrome de la cola fría en perros: todo lo que debes saber - Mis Animales">
            <a:extLst>
              <a:ext uri="{FF2B5EF4-FFF2-40B4-BE49-F238E27FC236}">
                <a16:creationId xmlns:a16="http://schemas.microsoft.com/office/drawing/2014/main" id="{C3AB851E-9A4A-A56C-578C-6CC4DCFC3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B211234-F67A-AF1B-8B34-E3D1CD57F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MX">
                <a:solidFill>
                  <a:srgbClr val="FFFFFF"/>
                </a:solidFill>
                <a:latin typeface="Google Sans"/>
              </a:rPr>
              <a:t>Su uso</a:t>
            </a:r>
            <a:endParaRPr lang="es-CO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1EE4CE-9FD2-33BD-B969-0E473A495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MX" b="0" i="0">
              <a:solidFill>
                <a:srgbClr val="FFFFFF"/>
              </a:solidFill>
              <a:effectLst/>
              <a:latin typeface="Google San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s-MX" b="0" i="0">
                <a:solidFill>
                  <a:srgbClr val="FFFFFF"/>
                </a:solidFill>
                <a:effectLst/>
                <a:latin typeface="Google Sans"/>
              </a:rPr>
              <a:t>Mantener el equilibrio: La cola ayuda a los perros a mantener el equilibrio al correr, saltar y moverse por terrenos irregulares.</a:t>
            </a:r>
          </a:p>
          <a:p>
            <a:endParaRPr lang="es-CO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718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7" name="Rectangle 10246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10 consejos para tener un perro feliz - Consejos para tu mascota">
            <a:extLst>
              <a:ext uri="{FF2B5EF4-FFF2-40B4-BE49-F238E27FC236}">
                <a16:creationId xmlns:a16="http://schemas.microsoft.com/office/drawing/2014/main" id="{3EEE377D-0653-EC4B-D277-0B0E9C6AD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91"/>
          <a:stretch/>
        </p:blipFill>
        <p:spPr bwMode="auto">
          <a:xfrm>
            <a:off x="3522468" y="10"/>
            <a:ext cx="86695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51" name="Rectangle 1025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53" name="Rectangle 1025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F1269F-50AC-CDDE-0CC4-F7190DD92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MX" sz="1600" b="0" i="0">
                <a:solidFill>
                  <a:schemeClr val="bg1"/>
                </a:solidFill>
                <a:effectLst/>
                <a:latin typeface="Google Sans"/>
              </a:rPr>
              <a:t>Comunicarse: La cola es una importante forma de comunicación para los perros. Los perros utilizan su cola para transmitir una variedad de mensajes, como felicidad, miedo, agresión u otras emociones.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1600" b="0" i="0">
                <a:solidFill>
                  <a:schemeClr val="bg1"/>
                </a:solidFill>
                <a:effectLst/>
                <a:latin typeface="Google Sans"/>
              </a:rPr>
              <a:t>Expresar emociones: La cola de los perros también se utiliza para expresar emociones. Los perros suelen mover la cola cuando están felices, emocionados o estresados.</a:t>
            </a:r>
          </a:p>
          <a:p>
            <a:endParaRPr lang="es-CO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579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2" name="Rectangle 1128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266" name="Picture 2" descr="Tener un perro feliz - ¿Cómo lograrlo? | The Dog People by Rover.com">
            <a:extLst>
              <a:ext uri="{FF2B5EF4-FFF2-40B4-BE49-F238E27FC236}">
                <a16:creationId xmlns:a16="http://schemas.microsoft.com/office/drawing/2014/main" id="{3A3DBE4A-8850-A119-6261-D996ED6F80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"/>
            <a:ext cx="12191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432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D0838F9-AAA1-A498-1841-FABDA80FFF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 r="-1" b="-1"/>
          <a:stretch/>
        </p:blipFill>
        <p:spPr bwMode="auto">
          <a:xfrm>
            <a:off x="884698" y="877413"/>
            <a:ext cx="6406903" cy="50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79" name="Group 3078">
            <a:extLst>
              <a:ext uri="{FF2B5EF4-FFF2-40B4-BE49-F238E27FC236}">
                <a16:creationId xmlns:a16="http://schemas.microsoft.com/office/drawing/2014/main" id="{BE589684-54CA-64D8-C963-5F19FF75B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4697" y="5858828"/>
            <a:ext cx="6406903" cy="123363"/>
            <a:chOff x="7015162" y="5858828"/>
            <a:chExt cx="4300544" cy="123363"/>
          </a:xfrm>
        </p:grpSpPr>
        <p:sp>
          <p:nvSpPr>
            <p:cNvPr id="3080" name="Rectangle 3079">
              <a:extLst>
                <a:ext uri="{FF2B5EF4-FFF2-40B4-BE49-F238E27FC236}">
                  <a16:creationId xmlns:a16="http://schemas.microsoft.com/office/drawing/2014/main" id="{9B56B8E8-B789-DA4D-E4BE-03FA3165B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1" name="Rectangle 3080">
              <a:extLst>
                <a:ext uri="{FF2B5EF4-FFF2-40B4-BE49-F238E27FC236}">
                  <a16:creationId xmlns:a16="http://schemas.microsoft.com/office/drawing/2014/main" id="{2255D907-377D-0DF9-B4A4-4B44C46FB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EF30F8-8846-B821-030B-4FCAA8E0C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0284" y="1097280"/>
            <a:ext cx="3405415" cy="4884028"/>
          </a:xfrm>
        </p:spPr>
        <p:txBody>
          <a:bodyPr anchor="t">
            <a:normAutofit fontScale="92500" lnSpcReduction="10000"/>
          </a:bodyPr>
          <a:lstStyle/>
          <a:p>
            <a:r>
              <a:rPr lang="es-MX" sz="3200" b="0" i="0" dirty="0">
                <a:effectLst/>
                <a:latin typeface="Google Sans"/>
              </a:rPr>
              <a:t>Los perros utilizan su cola para comunicarse con otros perros y con los humanos. La posición de la cola, el movimiento y el ritmo de los movimientos pueden transmitir una variedad de mensajes.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3950352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6E9F4-5C57-923A-6E91-3A0988BA0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78" y="741391"/>
            <a:ext cx="4491821" cy="732567"/>
          </a:xfrm>
        </p:spPr>
        <p:txBody>
          <a:bodyPr anchor="b">
            <a:normAutofit/>
          </a:bodyPr>
          <a:lstStyle/>
          <a:p>
            <a:pPr algn="ctr"/>
            <a:r>
              <a:rPr lang="es-MX" sz="3200" b="0" i="0" dirty="0">
                <a:effectLst/>
                <a:latin typeface="Google Sans"/>
              </a:rPr>
              <a:t>COLA ALTA</a:t>
            </a:r>
            <a:endParaRPr lang="es-CO" sz="3200" dirty="0"/>
          </a:p>
        </p:txBody>
      </p:sp>
      <p:pic>
        <p:nvPicPr>
          <p:cNvPr id="4098" name="Picture 2" descr="Perros y sus rabos - Mis Animales">
            <a:extLst>
              <a:ext uri="{FF2B5EF4-FFF2-40B4-BE49-F238E27FC236}">
                <a16:creationId xmlns:a16="http://schemas.microsoft.com/office/drawing/2014/main" id="{57C6CCED-98E3-A184-66CF-ED51A1D791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1" r="23755" b="-1"/>
          <a:stretch/>
        </p:blipFill>
        <p:spPr bwMode="auto">
          <a:xfrm>
            <a:off x="20" y="10"/>
            <a:ext cx="6095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3" name="Group 4102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4104" name="Rectangle 4103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5" name="Rectangle 4104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F69541-A189-36C0-2BB7-C985AE2EB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78" y="2533476"/>
            <a:ext cx="4491820" cy="3447832"/>
          </a:xfrm>
        </p:spPr>
        <p:txBody>
          <a:bodyPr anchor="t">
            <a:normAutofit/>
          </a:bodyPr>
          <a:lstStyle/>
          <a:p>
            <a:r>
              <a:rPr lang="es-MX" sz="2000" b="0" i="0" dirty="0">
                <a:effectLst/>
                <a:latin typeface="Google Sans"/>
              </a:rPr>
              <a:t>La cola alta puede indicar felicidad, confianza, emoción o alerta.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906982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3A397E3E-B90C-4D82-BAAA-36F7AC6A4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129" name="Group 5128">
            <a:extLst>
              <a:ext uri="{FF2B5EF4-FFF2-40B4-BE49-F238E27FC236}">
                <a16:creationId xmlns:a16="http://schemas.microsoft.com/office/drawing/2014/main" id="{0F0C2E5D-B08F-4A99-9D15-59D33148F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47167"/>
            <a:ext cx="1861854" cy="717514"/>
            <a:chOff x="0" y="238499"/>
            <a:chExt cx="1861854" cy="717514"/>
          </a:xfrm>
          <a:solidFill>
            <a:schemeClr val="bg1"/>
          </a:solidFill>
        </p:grpSpPr>
        <p:grpSp>
          <p:nvGrpSpPr>
            <p:cNvPr id="5130" name="Group 5129">
              <a:extLst>
                <a:ext uri="{FF2B5EF4-FFF2-40B4-BE49-F238E27FC236}">
                  <a16:creationId xmlns:a16="http://schemas.microsoft.com/office/drawing/2014/main" id="{07B8F35D-FB89-4C40-8A99-E46DDA0213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238499"/>
              <a:ext cx="1861854" cy="717514"/>
              <a:chOff x="0" y="604259"/>
              <a:chExt cx="1861854" cy="717514"/>
            </a:xfrm>
            <a:grpFill/>
          </p:grpSpPr>
          <p:sp>
            <p:nvSpPr>
              <p:cNvPr id="5134" name="Freeform: Shape 5133">
                <a:extLst>
                  <a:ext uri="{FF2B5EF4-FFF2-40B4-BE49-F238E27FC236}">
                    <a16:creationId xmlns:a16="http://schemas.microsoft.com/office/drawing/2014/main" id="{E16C8D8F-10E9-4498-ABDB-0F923F8B68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604259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7963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283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7963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283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135" name="Freeform: Shape 5134">
                <a:extLst>
                  <a:ext uri="{FF2B5EF4-FFF2-40B4-BE49-F238E27FC236}">
                    <a16:creationId xmlns:a16="http://schemas.microsoft.com/office/drawing/2014/main" id="{1E5A83E3-8A11-4492-BB6E-F5F2240316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1043994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8208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475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8208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475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5131" name="Group 5130">
              <a:extLst>
                <a:ext uri="{FF2B5EF4-FFF2-40B4-BE49-F238E27FC236}">
                  <a16:creationId xmlns:a16="http://schemas.microsoft.com/office/drawing/2014/main" id="{55FC669C-CD13-4F4A-AFFF-4029D34F2D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238499"/>
              <a:ext cx="1861854" cy="717514"/>
              <a:chOff x="0" y="604259"/>
              <a:chExt cx="1861854" cy="717514"/>
            </a:xfrm>
            <a:grpFill/>
          </p:grpSpPr>
          <p:sp>
            <p:nvSpPr>
              <p:cNvPr id="5132" name="Freeform: Shape 5131">
                <a:extLst>
                  <a:ext uri="{FF2B5EF4-FFF2-40B4-BE49-F238E27FC236}">
                    <a16:creationId xmlns:a16="http://schemas.microsoft.com/office/drawing/2014/main" id="{6617B5AA-8A0D-41D3-B2EF-8BC53E3B7D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604259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7963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283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7963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283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133" name="Freeform: Shape 5132">
                <a:extLst>
                  <a:ext uri="{FF2B5EF4-FFF2-40B4-BE49-F238E27FC236}">
                    <a16:creationId xmlns:a16="http://schemas.microsoft.com/office/drawing/2014/main" id="{572EB308-9A4E-4332-A908-22F2978D754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1043994"/>
                <a:ext cx="1861854" cy="277779"/>
              </a:xfrm>
              <a:custGeom>
                <a:avLst/>
                <a:gdLst>
                  <a:gd name="connsiteX0" fmla="*/ 180458 w 1861854"/>
                  <a:gd name="connsiteY0" fmla="*/ 0 h 277779"/>
                  <a:gd name="connsiteX1" fmla="*/ 419222 w 1861854"/>
                  <a:gd name="connsiteY1" fmla="*/ 238761 h 277779"/>
                  <a:gd name="connsiteX2" fmla="*/ 657984 w 1861854"/>
                  <a:gd name="connsiteY2" fmla="*/ 0 h 277779"/>
                  <a:gd name="connsiteX3" fmla="*/ 896745 w 1861854"/>
                  <a:gd name="connsiteY3" fmla="*/ 238761 h 277779"/>
                  <a:gd name="connsiteX4" fmla="*/ 1135754 w 1861854"/>
                  <a:gd name="connsiteY4" fmla="*/ 0 h 277779"/>
                  <a:gd name="connsiteX5" fmla="*/ 1374516 w 1861854"/>
                  <a:gd name="connsiteY5" fmla="*/ 238761 h 277779"/>
                  <a:gd name="connsiteX6" fmla="*/ 1613277 w 1861854"/>
                  <a:gd name="connsiteY6" fmla="*/ 0 h 277779"/>
                  <a:gd name="connsiteX7" fmla="*/ 1861854 w 1861854"/>
                  <a:gd name="connsiteY7" fmla="*/ 248577 h 277779"/>
                  <a:gd name="connsiteX8" fmla="*/ 1842470 w 1861854"/>
                  <a:gd name="connsiteY8" fmla="*/ 268208 h 277779"/>
                  <a:gd name="connsiteX9" fmla="*/ 1613277 w 1861854"/>
                  <a:gd name="connsiteY9" fmla="*/ 39017 h 277779"/>
                  <a:gd name="connsiteX10" fmla="*/ 1374516 w 1861854"/>
                  <a:gd name="connsiteY10" fmla="*/ 277779 h 277779"/>
                  <a:gd name="connsiteX11" fmla="*/ 1135754 w 1861854"/>
                  <a:gd name="connsiteY11" fmla="*/ 39017 h 277779"/>
                  <a:gd name="connsiteX12" fmla="*/ 896745 w 1861854"/>
                  <a:gd name="connsiteY12" fmla="*/ 277779 h 277779"/>
                  <a:gd name="connsiteX13" fmla="*/ 657984 w 1861854"/>
                  <a:gd name="connsiteY13" fmla="*/ 39017 h 277779"/>
                  <a:gd name="connsiteX14" fmla="*/ 419222 w 1861854"/>
                  <a:gd name="connsiteY14" fmla="*/ 277779 h 277779"/>
                  <a:gd name="connsiteX15" fmla="*/ 180458 w 1861854"/>
                  <a:gd name="connsiteY15" fmla="*/ 39017 h 277779"/>
                  <a:gd name="connsiteX16" fmla="*/ 0 w 1861854"/>
                  <a:gd name="connsiteY16" fmla="*/ 219475 h 277779"/>
                  <a:gd name="connsiteX17" fmla="*/ 0 w 1861854"/>
                  <a:gd name="connsiteY17" fmla="*/ 180458 h 27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61854" h="277779">
                    <a:moveTo>
                      <a:pt x="180458" y="0"/>
                    </a:moveTo>
                    <a:lnTo>
                      <a:pt x="419222" y="238761"/>
                    </a:lnTo>
                    <a:lnTo>
                      <a:pt x="657984" y="0"/>
                    </a:lnTo>
                    <a:lnTo>
                      <a:pt x="896745" y="238761"/>
                    </a:lnTo>
                    <a:lnTo>
                      <a:pt x="1135754" y="0"/>
                    </a:lnTo>
                    <a:lnTo>
                      <a:pt x="1374516" y="238761"/>
                    </a:lnTo>
                    <a:lnTo>
                      <a:pt x="1613277" y="0"/>
                    </a:lnTo>
                    <a:lnTo>
                      <a:pt x="1861854" y="248577"/>
                    </a:lnTo>
                    <a:lnTo>
                      <a:pt x="1842470" y="268208"/>
                    </a:lnTo>
                    <a:lnTo>
                      <a:pt x="1613277" y="39017"/>
                    </a:lnTo>
                    <a:lnTo>
                      <a:pt x="1374516" y="277779"/>
                    </a:lnTo>
                    <a:lnTo>
                      <a:pt x="1135754" y="39017"/>
                    </a:lnTo>
                    <a:lnTo>
                      <a:pt x="896745" y="277779"/>
                    </a:lnTo>
                    <a:lnTo>
                      <a:pt x="657984" y="39017"/>
                    </a:lnTo>
                    <a:lnTo>
                      <a:pt x="419222" y="277779"/>
                    </a:lnTo>
                    <a:lnTo>
                      <a:pt x="180458" y="39017"/>
                    </a:lnTo>
                    <a:lnTo>
                      <a:pt x="0" y="219475"/>
                    </a:lnTo>
                    <a:lnTo>
                      <a:pt x="0" y="180458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137" name="Group 5136">
            <a:extLst>
              <a:ext uri="{FF2B5EF4-FFF2-40B4-BE49-F238E27FC236}">
                <a16:creationId xmlns:a16="http://schemas.microsoft.com/office/drawing/2014/main" id="{5499343D-E927-41D0-B997-E44A300C6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9725" y="1119591"/>
            <a:ext cx="4965868" cy="4598497"/>
            <a:chOff x="579725" y="1119591"/>
            <a:chExt cx="4965868" cy="4598497"/>
          </a:xfrm>
        </p:grpSpPr>
        <p:sp>
          <p:nvSpPr>
            <p:cNvPr id="5138" name="Rectangle 5137">
              <a:extLst>
                <a:ext uri="{FF2B5EF4-FFF2-40B4-BE49-F238E27FC236}">
                  <a16:creationId xmlns:a16="http://schemas.microsoft.com/office/drawing/2014/main" id="{2C1D3151-5F97-4860-B56C-C98BD62CC2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" y="1119591"/>
              <a:ext cx="4965868" cy="4598497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9" name="Rectangle 5138">
              <a:extLst>
                <a:ext uri="{FF2B5EF4-FFF2-40B4-BE49-F238E27FC236}">
                  <a16:creationId xmlns:a16="http://schemas.microsoft.com/office/drawing/2014/main" id="{DAD33695-C117-4AEE-9AF5-65F13C6CC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" y="1119591"/>
              <a:ext cx="4965868" cy="4598497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41" name="Rectangle 5140">
            <a:extLst>
              <a:ext uri="{FF2B5EF4-FFF2-40B4-BE49-F238E27FC236}">
                <a16:creationId xmlns:a16="http://schemas.microsoft.com/office/drawing/2014/main" id="{90A7F83A-9728-4030-8E45-9ECF1ABCC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039" y="1073782"/>
            <a:ext cx="4860256" cy="4529266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4F2208D-E4FD-CD85-92EC-82F8386C8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4952"/>
            <a:ext cx="4324642" cy="29396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0" i="0">
                <a:solidFill>
                  <a:schemeClr val="bg1"/>
                </a:solidFill>
                <a:effectLst/>
              </a:rPr>
              <a:t>COLA BAJA</a:t>
            </a:r>
            <a:endParaRPr lang="en-US" sz="540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4613D4-674B-1718-486E-EC39DD5E6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86683"/>
            <a:ext cx="4324642" cy="119939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b="0" i="0">
                <a:solidFill>
                  <a:schemeClr val="bg1"/>
                </a:solidFill>
                <a:effectLst/>
              </a:rPr>
              <a:t>La cola baja puede indicar miedo, inseguridad, sumisión o agresión.</a:t>
            </a:r>
            <a:endParaRPr lang="en-US" sz="2000">
              <a:solidFill>
                <a:schemeClr val="bg1"/>
              </a:solidFill>
            </a:endParaRPr>
          </a:p>
        </p:txBody>
      </p:sp>
      <p:pic>
        <p:nvPicPr>
          <p:cNvPr id="5122" name="Picture 2" descr="Imagen de Cola baja de un perro">
            <a:extLst>
              <a:ext uri="{FF2B5EF4-FFF2-40B4-BE49-F238E27FC236}">
                <a16:creationId xmlns:a16="http://schemas.microsoft.com/office/drawing/2014/main" id="{1C914470-6CCA-633C-5964-E668661263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8" r="-2" b="-2"/>
          <a:stretch/>
        </p:blipFill>
        <p:spPr bwMode="auto">
          <a:xfrm>
            <a:off x="6094114" y="1321031"/>
            <a:ext cx="5428611" cy="4210940"/>
          </a:xfrm>
          <a:prstGeom prst="rect">
            <a:avLst/>
          </a:prstGeom>
          <a:noFill/>
          <a:ln w="285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3" name="Freeform: Shape 5142">
            <a:extLst>
              <a:ext uri="{FF2B5EF4-FFF2-40B4-BE49-F238E27FC236}">
                <a16:creationId xmlns:a16="http://schemas.microsoft.com/office/drawing/2014/main" id="{A2B5CBEA-F125-49B6-8335-227C325B1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0790119" y="0"/>
            <a:ext cx="1401881" cy="1345036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145" name="Freeform: Shape 5144">
            <a:extLst>
              <a:ext uri="{FF2B5EF4-FFF2-40B4-BE49-F238E27FC236}">
                <a16:creationId xmlns:a16="http://schemas.microsoft.com/office/drawing/2014/main" id="{FEA9761C-7BB2-45E5-A5DB-A0B353624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0790119" y="0"/>
            <a:ext cx="1401881" cy="1345036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147" name="Oval 5146">
            <a:extLst>
              <a:ext uri="{FF2B5EF4-FFF2-40B4-BE49-F238E27FC236}">
                <a16:creationId xmlns:a16="http://schemas.microsoft.com/office/drawing/2014/main" id="{4D1A5E71-B6B6-486A-8CDC-C7ABD9B90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634" y="4727300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149" name="Oval 5148">
            <a:extLst>
              <a:ext uri="{FF2B5EF4-FFF2-40B4-BE49-F238E27FC236}">
                <a16:creationId xmlns:a16="http://schemas.microsoft.com/office/drawing/2014/main" id="{8E44D629-6B8E-4D88-A77E-149C0ED03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634" y="4727300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51" name="Graphic 185">
            <a:extLst>
              <a:ext uri="{FF2B5EF4-FFF2-40B4-BE49-F238E27FC236}">
                <a16:creationId xmlns:a16="http://schemas.microsoft.com/office/drawing/2014/main" id="{FB9739EB-7F66-433D-841F-AB3CD1870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03907" y="5801515"/>
            <a:ext cx="1054466" cy="469689"/>
            <a:chOff x="9841624" y="4115729"/>
            <a:chExt cx="602169" cy="268223"/>
          </a:xfrm>
          <a:solidFill>
            <a:srgbClr val="FFFFFF"/>
          </a:solidFill>
        </p:grpSpPr>
        <p:sp>
          <p:nvSpPr>
            <p:cNvPr id="5152" name="Freeform: Shape 5151">
              <a:extLst>
                <a:ext uri="{FF2B5EF4-FFF2-40B4-BE49-F238E27FC236}">
                  <a16:creationId xmlns:a16="http://schemas.microsoft.com/office/drawing/2014/main" id="{104F2BBD-A005-4DCB-9566-F2351050B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3" name="Freeform: Shape 5152">
              <a:extLst>
                <a:ext uri="{FF2B5EF4-FFF2-40B4-BE49-F238E27FC236}">
                  <a16:creationId xmlns:a16="http://schemas.microsoft.com/office/drawing/2014/main" id="{8B00DEC7-198B-49D1-98FD-018F3ECFC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4" name="Freeform: Shape 5153">
              <a:extLst>
                <a:ext uri="{FF2B5EF4-FFF2-40B4-BE49-F238E27FC236}">
                  <a16:creationId xmlns:a16="http://schemas.microsoft.com/office/drawing/2014/main" id="{F14DFC82-B3B3-468E-91B3-1302CFC68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5" name="Freeform: Shape 5154">
              <a:extLst>
                <a:ext uri="{FF2B5EF4-FFF2-40B4-BE49-F238E27FC236}">
                  <a16:creationId xmlns:a16="http://schemas.microsoft.com/office/drawing/2014/main" id="{D3250EFE-214E-4B8E-AF96-036A514FF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6" name="Freeform: Shape 5155">
              <a:extLst>
                <a:ext uri="{FF2B5EF4-FFF2-40B4-BE49-F238E27FC236}">
                  <a16:creationId xmlns:a16="http://schemas.microsoft.com/office/drawing/2014/main" id="{AD058EBE-D4A5-4C43-B170-6A451F87A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58" name="Graphic 185">
            <a:extLst>
              <a:ext uri="{FF2B5EF4-FFF2-40B4-BE49-F238E27FC236}">
                <a16:creationId xmlns:a16="http://schemas.microsoft.com/office/drawing/2014/main" id="{8B6BCBAB-41A5-4D6D-8C9B-55E3AA6FC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03907" y="5801515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5159" name="Freeform: Shape 5158">
              <a:extLst>
                <a:ext uri="{FF2B5EF4-FFF2-40B4-BE49-F238E27FC236}">
                  <a16:creationId xmlns:a16="http://schemas.microsoft.com/office/drawing/2014/main" id="{755217F1-B506-4443-A399-CFFA441CD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0" name="Freeform: Shape 5159">
              <a:extLst>
                <a:ext uri="{FF2B5EF4-FFF2-40B4-BE49-F238E27FC236}">
                  <a16:creationId xmlns:a16="http://schemas.microsoft.com/office/drawing/2014/main" id="{CB8C0F31-7A0C-4630-A379-0B4719A1F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1" name="Freeform: Shape 5160">
              <a:extLst>
                <a:ext uri="{FF2B5EF4-FFF2-40B4-BE49-F238E27FC236}">
                  <a16:creationId xmlns:a16="http://schemas.microsoft.com/office/drawing/2014/main" id="{12D43873-56D9-4AC1-AB59-A1E78D6797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2" name="Freeform: Shape 5161">
              <a:extLst>
                <a:ext uri="{FF2B5EF4-FFF2-40B4-BE49-F238E27FC236}">
                  <a16:creationId xmlns:a16="http://schemas.microsoft.com/office/drawing/2014/main" id="{1B2197D5-22E1-47CC-83CF-9E64CCD57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3" name="Freeform: Shape 5162">
              <a:extLst>
                <a:ext uri="{FF2B5EF4-FFF2-40B4-BE49-F238E27FC236}">
                  <a16:creationId xmlns:a16="http://schemas.microsoft.com/office/drawing/2014/main" id="{05DC5D97-506B-47F6-B9A7-D8FA26C88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749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20.- Una cola baja y entre las patas. | Fueradeserie/cultura | EXPANSION.com">
            <a:extLst>
              <a:ext uri="{FF2B5EF4-FFF2-40B4-BE49-F238E27FC236}">
                <a16:creationId xmlns:a16="http://schemas.microsoft.com/office/drawing/2014/main" id="{464F8BCD-24AB-97B7-0CDE-85A628096B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3" b="13346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677297A-9392-0EF1-1DE1-5B36A1CBE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0" i="0">
                <a:solidFill>
                  <a:srgbClr val="FFFFFF"/>
                </a:solidFill>
                <a:effectLst/>
              </a:rPr>
              <a:t>COLA ENTRE LAS PATAS: </a:t>
            </a:r>
            <a:endParaRPr lang="en-US" sz="600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A9DA72-72C5-A247-FC32-D8A086134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4159405"/>
            <a:ext cx="9144000" cy="58140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400" b="0" i="0" dirty="0">
                <a:solidFill>
                  <a:srgbClr val="FFFFFF"/>
                </a:solidFill>
                <a:effectLst/>
              </a:rPr>
              <a:t>La cola entre las </a:t>
            </a:r>
            <a:r>
              <a:rPr lang="en-US" sz="2400" b="0" i="0" dirty="0" err="1">
                <a:solidFill>
                  <a:srgbClr val="FFFFFF"/>
                </a:solidFill>
                <a:effectLst/>
              </a:rPr>
              <a:t>patas</a:t>
            </a:r>
            <a:r>
              <a:rPr lang="en-US" sz="2400" b="0" i="0" dirty="0">
                <a:solidFill>
                  <a:srgbClr val="FFFFFF"/>
                </a:solidFill>
                <a:effectLst/>
              </a:rPr>
              <a:t> es </a:t>
            </a:r>
            <a:r>
              <a:rPr lang="en-US" sz="2400" b="0" i="0" dirty="0" err="1">
                <a:solidFill>
                  <a:srgbClr val="FFFFFF"/>
                </a:solidFill>
                <a:effectLst/>
              </a:rPr>
              <a:t>una</a:t>
            </a:r>
            <a:r>
              <a:rPr lang="en-US" sz="2400" b="0" i="0" dirty="0">
                <a:solidFill>
                  <a:srgbClr val="FFFFFF"/>
                </a:solidFill>
                <a:effectLst/>
              </a:rPr>
              <a:t> </a:t>
            </a:r>
            <a:r>
              <a:rPr lang="en-US" sz="2400" b="0" i="0" dirty="0" err="1">
                <a:solidFill>
                  <a:srgbClr val="FFFFFF"/>
                </a:solidFill>
                <a:effectLst/>
              </a:rPr>
              <a:t>señal</a:t>
            </a:r>
            <a:r>
              <a:rPr lang="en-US" sz="2400" b="0" i="0" dirty="0">
                <a:solidFill>
                  <a:srgbClr val="FFFFFF"/>
                </a:solidFill>
                <a:effectLst/>
              </a:rPr>
              <a:t> de </a:t>
            </a:r>
            <a:r>
              <a:rPr lang="en-US" sz="2400" b="0" i="0" dirty="0" err="1">
                <a:solidFill>
                  <a:srgbClr val="FFFFFF"/>
                </a:solidFill>
                <a:effectLst/>
              </a:rPr>
              <a:t>miedo</a:t>
            </a:r>
            <a:r>
              <a:rPr lang="en-US" sz="2400" b="0" i="0" dirty="0">
                <a:solidFill>
                  <a:srgbClr val="FFFFFF"/>
                </a:solidFill>
                <a:effectLst/>
              </a:rPr>
              <a:t> o </a:t>
            </a:r>
            <a:r>
              <a:rPr lang="en-US" sz="2400" b="0" i="0" dirty="0" err="1">
                <a:solidFill>
                  <a:srgbClr val="FFFFFF"/>
                </a:solidFill>
                <a:effectLst/>
              </a:rPr>
              <a:t>sumisión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653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32CAC88-A07B-E620-C539-32D4901EC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es-MX" sz="5000" b="0" i="0">
                <a:solidFill>
                  <a:schemeClr val="bg1"/>
                </a:solidFill>
                <a:effectLst/>
                <a:latin typeface="Google Sans"/>
              </a:rPr>
              <a:t>MOVIMIENTO DE LA COLA</a:t>
            </a:r>
            <a:br>
              <a:rPr lang="es-MX" sz="5000" b="0" i="0">
                <a:solidFill>
                  <a:schemeClr val="bg1"/>
                </a:solidFill>
                <a:effectLst/>
                <a:latin typeface="Google Sans"/>
              </a:rPr>
            </a:br>
            <a:endParaRPr lang="es-CO" sz="5000">
              <a:solidFill>
                <a:schemeClr val="bg1"/>
              </a:solidFill>
            </a:endParaRPr>
          </a:p>
        </p:txBody>
      </p:sp>
      <p:cxnSp>
        <p:nvCxnSpPr>
          <p:cNvPr id="13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91CDBC31-8318-3950-4AB2-39E3CD309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08061"/>
            <a:ext cx="5008901" cy="4571972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MX" sz="2000" b="0" i="0" dirty="0">
                <a:solidFill>
                  <a:schemeClr val="bg1"/>
                </a:solidFill>
                <a:effectLst/>
                <a:latin typeface="Google Sans"/>
              </a:rPr>
              <a:t>Movimientos rápidos y enérgicos: Los movimientos rápidos y enérgicos de la cola indican felicidad, emoción o excitación.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000" b="0" i="0" dirty="0">
                <a:solidFill>
                  <a:schemeClr val="bg1"/>
                </a:solidFill>
                <a:effectLst/>
                <a:latin typeface="Google Sans"/>
              </a:rPr>
              <a:t>Movimientos lentos y acompasados: Los movimientos lentos y acompasados de la cola indican relajación, confianza o seguridad.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000" b="0" i="0" dirty="0">
                <a:solidFill>
                  <a:schemeClr val="bg1"/>
                </a:solidFill>
                <a:effectLst/>
                <a:latin typeface="Google Sans"/>
              </a:rPr>
              <a:t>Movimientos tensos y rígidos: Los movimientos tensos y rígidos de la cola indican miedo, agresión o tensión.</a:t>
            </a:r>
          </a:p>
          <a:p>
            <a:pPr marL="0" indent="0">
              <a:buNone/>
            </a:pPr>
            <a:endParaRPr lang="es-CO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63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24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l Fauno y Basajaun">
            <a:extLst>
              <a:ext uri="{FF2B5EF4-FFF2-40B4-BE49-F238E27FC236}">
                <a16:creationId xmlns:a16="http://schemas.microsoft.com/office/drawing/2014/main" id="{A7F3EC56-4858-B57D-FE64-74FFB3B10F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2842" y="643467"/>
            <a:ext cx="730631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731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F18BD76-2D9F-DA2A-D2DB-82DBAED68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s-MX" sz="4000" b="0" i="0">
                <a:effectLst/>
                <a:latin typeface="Google Sans"/>
              </a:rPr>
              <a:t>CONDUCTA</a:t>
            </a:r>
            <a:br>
              <a:rPr lang="es-MX" sz="4000" b="0" i="0">
                <a:effectLst/>
                <a:latin typeface="Google Sans"/>
              </a:rPr>
            </a:br>
            <a:endParaRPr lang="es-CO" sz="40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26CC31-06E5-AEAB-7928-40C41E5BD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1157288"/>
            <a:ext cx="4646905" cy="5514975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MX" sz="1600" b="0" i="0" dirty="0">
                <a:effectLst/>
                <a:latin typeface="Google Sans"/>
              </a:rPr>
              <a:t>Alegría: La cola alta y los movimientos rápidos y enérgicos de la cola son signos típicos de alegría. Los perros suelen mover la cola de esta manera cuando están jugando, saludando a alguien o cuando están emocionados por algo.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1600" b="0" i="0" dirty="0">
                <a:effectLst/>
                <a:latin typeface="Google Sans"/>
              </a:rPr>
              <a:t>Confianza: La cola alta y los movimientos lentos y acompasados de la cola son signos típicos de confianza. Los perros suelen mover la cola de esta manera cuando están relajados y cómodos en su entorno.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1600" b="0" i="0" dirty="0">
                <a:effectLst/>
                <a:latin typeface="Google Sans"/>
              </a:rPr>
              <a:t>Miedo: La cola baja, la cola entre las patas o los movimientos tensos y rígidos de la cola son signos típicos de miedo. Los perros suelen mover la cola de esta manera cuando se sienten amenazados o inseguros.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1600" b="0" i="0" dirty="0">
                <a:effectLst/>
                <a:latin typeface="Google Sans"/>
              </a:rPr>
              <a:t>Agresividad: La cola alta, los movimientos rápidos y enérgicos de la cola y la dirección de la cola hacia otro animal o persona son signos típicos de agresión. Los perros suelen mover la cola de esta manera cuando están defendiendo su territorio o a sus seres queridos.</a:t>
            </a:r>
          </a:p>
          <a:p>
            <a:pPr marL="0" indent="0">
              <a:buNone/>
            </a:pPr>
            <a:endParaRPr lang="es-CO" sz="1600" dirty="0"/>
          </a:p>
        </p:txBody>
      </p:sp>
      <p:pic>
        <p:nvPicPr>
          <p:cNvPr id="5" name="Picture 4" descr="Una foto de un perro con su lengua afuera en un campo de flores">
            <a:extLst>
              <a:ext uri="{FF2B5EF4-FFF2-40B4-BE49-F238E27FC236}">
                <a16:creationId xmlns:a16="http://schemas.microsoft.com/office/drawing/2014/main" id="{CD544D37-3B88-C49E-3B25-B7598AE7B4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84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44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Perros: ¿Qué significan los diferentes movimientos de la cola? - Mascotips  en Mascotas Ya">
            <a:extLst>
              <a:ext uri="{FF2B5EF4-FFF2-40B4-BE49-F238E27FC236}">
                <a16:creationId xmlns:a16="http://schemas.microsoft.com/office/drawing/2014/main" id="{B21BD544-0863-6D0B-3392-81C229DF15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"/>
          <a:stretch/>
        </p:blipFill>
        <p:spPr bwMode="auto">
          <a:xfrm>
            <a:off x="128585" y="115194"/>
            <a:ext cx="11934817" cy="662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0927D37-CF68-D14E-35FD-3A35287A8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663" y="1422400"/>
            <a:ext cx="5505449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>
                <a:solidFill>
                  <a:schemeClr val="bg1"/>
                </a:solidFill>
              </a:rPr>
              <a:t>IMPORTANCIA DE LA COLA EN EL PERRO </a:t>
            </a:r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1A89CBBC-7743-43D9-A324-25CB472E9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6601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457</Words>
  <Application>Microsoft Office PowerPoint</Application>
  <PresentationFormat>Panorámica</PresentationFormat>
  <Paragraphs>25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Google Sans</vt:lpstr>
      <vt:lpstr>Tema de Office</vt:lpstr>
      <vt:lpstr>POSICIONES DE LA COLA  </vt:lpstr>
      <vt:lpstr>Presentación de PowerPoint</vt:lpstr>
      <vt:lpstr>COLA ALTA</vt:lpstr>
      <vt:lpstr>COLA BAJA</vt:lpstr>
      <vt:lpstr>COLA ENTRE LAS PATAS: </vt:lpstr>
      <vt:lpstr>MOVIMIENTO DE LA COLA </vt:lpstr>
      <vt:lpstr>Presentación de PowerPoint</vt:lpstr>
      <vt:lpstr>CONDUCTA </vt:lpstr>
      <vt:lpstr>IMPORTANCIA DE LA COLA EN EL PERRO </vt:lpstr>
      <vt:lpstr>Presentación de PowerPoint</vt:lpstr>
      <vt:lpstr>Su uso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POSICIONES DE LA COLA  </dc:title>
  <dc:creator>BOLIVAR 217 27551</dc:creator>
  <cp:lastModifiedBy>BOLIVAR 217 27551</cp:lastModifiedBy>
  <cp:revision>1</cp:revision>
  <dcterms:created xsi:type="dcterms:W3CDTF">2024-01-22T01:14:17Z</dcterms:created>
  <dcterms:modified xsi:type="dcterms:W3CDTF">2024-01-22T01:33:21Z</dcterms:modified>
</cp:coreProperties>
</file>