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7" r:id="rId3"/>
    <p:sldId id="272" r:id="rId4"/>
    <p:sldId id="258" r:id="rId5"/>
    <p:sldId id="259" r:id="rId6"/>
    <p:sldId id="260" r:id="rId7"/>
    <p:sldId id="262" r:id="rId8"/>
    <p:sldId id="263" r:id="rId9"/>
    <p:sldId id="264" r:id="rId10"/>
    <p:sldId id="261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0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1234" y="4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46814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435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8285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895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2056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259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038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495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548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118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621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1FC3703B-EA7E-4236-A35E-C2B0E3ED9FEE}" type="datetimeFigureOut">
              <a:rPr lang="es-CO" smtClean="0"/>
              <a:t>15/06/2025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341B8E9-8D15-403B-8E97-A412FC5977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430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1132A-EC29-46E9-9FA7-46541256D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433" y="468352"/>
            <a:ext cx="9253728" cy="1968190"/>
          </a:xfrm>
        </p:spPr>
        <p:txBody>
          <a:bodyPr/>
          <a:lstStyle/>
          <a:p>
            <a:pPr algn="ctr"/>
            <a:r>
              <a:rPr lang="es-ES" altLang="es-CO" sz="7200" b="1" dirty="0"/>
              <a:t>ESTETICA CANINA Y FELINA 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B19E35-1AD1-4BD8-A07F-35C869C2F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433" y="3428999"/>
            <a:ext cx="9532508" cy="2960649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es-CO" sz="12800" b="1" dirty="0">
                <a:latin typeface="Algerian" panose="04020705040A02060702" pitchFamily="82" charset="0"/>
              </a:rPr>
              <a:t>DOCENTE: </a:t>
            </a:r>
            <a:r>
              <a:rPr lang="es-ES" altLang="es-CO" sz="12800" b="1" dirty="0">
                <a:latin typeface="Algerian" panose="04020705040A02060702" pitchFamily="82" charset="0"/>
              </a:rPr>
              <a:t>FRANCY YINETH SIERRA</a:t>
            </a:r>
          </a:p>
          <a:p>
            <a:pPr marL="0" indent="0" algn="ctr">
              <a:buNone/>
            </a:pPr>
            <a:endParaRPr lang="es-CO" sz="3400" dirty="0"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s-CO" sz="7200" dirty="0">
                <a:latin typeface="Algerian" panose="04020705040A02060702" pitchFamily="82" charset="0"/>
              </a:rPr>
              <a:t>GROOMER,</a:t>
            </a:r>
            <a:r>
              <a:rPr lang="es-ES" altLang="es-CO" sz="7200" dirty="0">
                <a:latin typeface="Algerian" panose="04020705040A02060702" pitchFamily="82" charset="0"/>
              </a:rPr>
              <a:t> ESCUELA NACIONAL DE PELUQUERIA</a:t>
            </a:r>
          </a:p>
          <a:p>
            <a:pPr marL="0" indent="0" algn="ctr">
              <a:buNone/>
            </a:pPr>
            <a:r>
              <a:rPr lang="es-ES" altLang="es-CO" sz="7200" dirty="0">
                <a:latin typeface="Algerian" panose="04020705040A02060702" pitchFamily="82" charset="0"/>
              </a:rPr>
              <a:t>ANDRES NARVAEZ</a:t>
            </a:r>
          </a:p>
          <a:p>
            <a:pPr marL="0" indent="0" algn="ctr">
              <a:buNone/>
            </a:pPr>
            <a:endParaRPr lang="es-ES" altLang="es-CO" sz="7200" dirty="0"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s-CO" sz="7200" dirty="0">
                <a:latin typeface="Algerian" panose="04020705040A02060702" pitchFamily="82" charset="0"/>
              </a:rPr>
              <a:t>Correo electrónico: </a:t>
            </a:r>
            <a:r>
              <a:rPr lang="es-ES" altLang="es-CO" sz="7200" dirty="0">
                <a:latin typeface="Algerian" panose="04020705040A02060702" pitchFamily="82" charset="0"/>
              </a:rPr>
              <a:t>sierrafrancy9@gmail.com</a:t>
            </a:r>
            <a:endParaRPr lang="es-CO" sz="7200" dirty="0">
              <a:latin typeface="Algerian" panose="04020705040A02060702" pitchFamily="82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92515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DB792-0D4F-45F5-8F7A-C5AEBBCB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80" y="61038"/>
            <a:ext cx="9692640" cy="1325562"/>
          </a:xfrm>
        </p:spPr>
        <p:txBody>
          <a:bodyPr>
            <a:normAutofit/>
          </a:bodyPr>
          <a:lstStyle/>
          <a:p>
            <a:pPr algn="ctr"/>
            <a:r>
              <a:rPr lang="es-CO" sz="6600" b="1" dirty="0">
                <a:latin typeface="Algerian" panose="04020705040A02060702" pitchFamily="82" charset="0"/>
              </a:rPr>
              <a:t>MANTOS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33E5E20-9891-4CED-85C0-222B0910B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604" y="1713246"/>
            <a:ext cx="7153318" cy="448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9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1772D-3061-4DC8-8588-8DADC907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761" y="379141"/>
            <a:ext cx="6201342" cy="864217"/>
          </a:xfrm>
        </p:spPr>
        <p:txBody>
          <a:bodyPr>
            <a:normAutofit/>
          </a:bodyPr>
          <a:lstStyle/>
          <a:p>
            <a:pPr algn="ctr"/>
            <a:r>
              <a:rPr lang="es-CO" sz="4400" b="1" dirty="0">
                <a:solidFill>
                  <a:srgbClr val="7030A0"/>
                </a:solidFill>
                <a:latin typeface="Algerian" panose="04020705040A02060702" pitchFamily="82" charset="0"/>
              </a:rPr>
              <a:t>Manto de pelo corto 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BEBB59B0-D9F2-4175-9A78-E5A2C3BBE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51" y="1622967"/>
            <a:ext cx="1765730" cy="1238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AF248FB-BFB2-4907-B2BF-BA3BDA7A0344}"/>
              </a:ext>
            </a:extLst>
          </p:cNvPr>
          <p:cNvSpPr txBox="1"/>
          <p:nvPr/>
        </p:nvSpPr>
        <p:spPr>
          <a:xfrm>
            <a:off x="2279659" y="2057626"/>
            <a:ext cx="147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Basset</a:t>
            </a:r>
            <a:r>
              <a:rPr lang="es-CO" dirty="0"/>
              <a:t> </a:t>
            </a:r>
            <a:r>
              <a:rPr lang="es-CO" dirty="0" err="1"/>
              <a:t>Hound</a:t>
            </a:r>
            <a:endParaRPr lang="es-CO" dirty="0"/>
          </a:p>
        </p:txBody>
      </p:sp>
      <p:pic>
        <p:nvPicPr>
          <p:cNvPr id="8" name="Imagen 9">
            <a:extLst>
              <a:ext uri="{FF2B5EF4-FFF2-40B4-BE49-F238E27FC236}">
                <a16:creationId xmlns:a16="http://schemas.microsoft.com/office/drawing/2014/main" id="{46AE910A-0B97-40EB-99FE-7FCBCFECF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29" y="3118222"/>
            <a:ext cx="1765730" cy="148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352F33A-5B2A-4D4C-8217-A4178A608CA1}"/>
              </a:ext>
            </a:extLst>
          </p:cNvPr>
          <p:cNvSpPr txBox="1"/>
          <p:nvPr/>
        </p:nvSpPr>
        <p:spPr>
          <a:xfrm>
            <a:off x="2279659" y="3365179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Jack Russell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74D143C1-0F6C-4F7B-8338-3F4C47B18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29" y="4672732"/>
            <a:ext cx="1812853" cy="120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8A42FBE-0024-4615-93F6-B9754260AD3F}"/>
              </a:ext>
            </a:extLst>
          </p:cNvPr>
          <p:cNvSpPr txBox="1"/>
          <p:nvPr/>
        </p:nvSpPr>
        <p:spPr>
          <a:xfrm>
            <a:off x="2326782" y="4906585"/>
            <a:ext cx="1488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Boston terrier</a:t>
            </a:r>
          </a:p>
        </p:txBody>
      </p:sp>
      <p:pic>
        <p:nvPicPr>
          <p:cNvPr id="12" name="Imagen 6">
            <a:extLst>
              <a:ext uri="{FF2B5EF4-FFF2-40B4-BE49-F238E27FC236}">
                <a16:creationId xmlns:a16="http://schemas.microsoft.com/office/drawing/2014/main" id="{EE8394F8-2E37-4A7E-B28D-E38502D7A7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682" y="1758140"/>
            <a:ext cx="1836633" cy="131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7A8861D-C397-488B-9389-9691D77E03DF}"/>
              </a:ext>
            </a:extLst>
          </p:cNvPr>
          <p:cNvSpPr txBox="1"/>
          <p:nvPr/>
        </p:nvSpPr>
        <p:spPr>
          <a:xfrm>
            <a:off x="5017013" y="3241225"/>
            <a:ext cx="1712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Bulldog  Francés</a:t>
            </a:r>
          </a:p>
        </p:txBody>
      </p:sp>
      <p:pic>
        <p:nvPicPr>
          <p:cNvPr id="14" name="Imagen 3">
            <a:extLst>
              <a:ext uri="{FF2B5EF4-FFF2-40B4-BE49-F238E27FC236}">
                <a16:creationId xmlns:a16="http://schemas.microsoft.com/office/drawing/2014/main" id="{DC56F919-33AE-4635-A8A3-2FF458FB7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801" y="4270134"/>
            <a:ext cx="2042396" cy="127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EF03EBE2-7BD4-434F-982B-F6EDAEAAF21E}"/>
              </a:ext>
            </a:extLst>
          </p:cNvPr>
          <p:cNvSpPr txBox="1"/>
          <p:nvPr/>
        </p:nvSpPr>
        <p:spPr>
          <a:xfrm>
            <a:off x="5689478" y="562606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Beagle</a:t>
            </a:r>
          </a:p>
        </p:txBody>
      </p:sp>
      <p:pic>
        <p:nvPicPr>
          <p:cNvPr id="16" name="Imagen 8">
            <a:extLst>
              <a:ext uri="{FF2B5EF4-FFF2-40B4-BE49-F238E27FC236}">
                <a16:creationId xmlns:a16="http://schemas.microsoft.com/office/drawing/2014/main" id="{1F5326BA-076A-4248-B01D-0F52D0404C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103" y="1716199"/>
            <a:ext cx="2060724" cy="127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FE103AB-8A4C-4325-8D70-3FA25A4C0F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9103" y="4048801"/>
            <a:ext cx="2060724" cy="137131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7EB5903-4447-490D-94B5-1C6EDAA0BF5E}"/>
              </a:ext>
            </a:extLst>
          </p:cNvPr>
          <p:cNvSpPr txBox="1"/>
          <p:nvPr/>
        </p:nvSpPr>
        <p:spPr>
          <a:xfrm>
            <a:off x="8997680" y="3133607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Chihuahua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3F9D044-C782-4F8E-8501-0BCB1407D240}"/>
              </a:ext>
            </a:extLst>
          </p:cNvPr>
          <p:cNvSpPr txBox="1"/>
          <p:nvPr/>
        </p:nvSpPr>
        <p:spPr>
          <a:xfrm>
            <a:off x="9205190" y="5694437"/>
            <a:ext cx="1188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Bull terrier</a:t>
            </a:r>
          </a:p>
        </p:txBody>
      </p:sp>
    </p:spTree>
    <p:extLst>
      <p:ext uri="{BB962C8B-B14F-4D97-AF65-F5344CB8AC3E}">
        <p14:creationId xmlns:p14="http://schemas.microsoft.com/office/powerpoint/2010/main" val="1097043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2FCFA3-A6EC-4681-9176-63B0FAFCA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365" y="490654"/>
            <a:ext cx="7109572" cy="652343"/>
          </a:xfrm>
        </p:spPr>
        <p:txBody>
          <a:bodyPr>
            <a:noAutofit/>
          </a:bodyPr>
          <a:lstStyle/>
          <a:p>
            <a:pPr algn="ctr"/>
            <a:r>
              <a:rPr lang="es-CO" sz="4000" b="1" dirty="0">
                <a:solidFill>
                  <a:srgbClr val="7030A0"/>
                </a:solidFill>
                <a:latin typeface="Algerian" panose="04020705040A02060702" pitchFamily="82" charset="0"/>
              </a:rPr>
              <a:t>Manto de capa doble</a:t>
            </a: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0946F914-5479-4C7C-9018-84E02645F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440" y="1358684"/>
            <a:ext cx="2316163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7">
            <a:extLst>
              <a:ext uri="{FF2B5EF4-FFF2-40B4-BE49-F238E27FC236}">
                <a16:creationId xmlns:a16="http://schemas.microsoft.com/office/drawing/2014/main" id="{FB65DA31-C084-4D0C-B125-5905728432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659" y="3030430"/>
            <a:ext cx="212407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0">
            <a:extLst>
              <a:ext uri="{FF2B5EF4-FFF2-40B4-BE49-F238E27FC236}">
                <a16:creationId xmlns:a16="http://schemas.microsoft.com/office/drawing/2014/main" id="{4AFA35CB-585B-45A0-A729-D63FC3407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484" y="4818063"/>
            <a:ext cx="2124074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6">
            <a:extLst>
              <a:ext uri="{FF2B5EF4-FFF2-40B4-BE49-F238E27FC236}">
                <a16:creationId xmlns:a16="http://schemas.microsoft.com/office/drawing/2014/main" id="{25F56765-058D-40EC-B363-DFDAA133F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324" y="1500067"/>
            <a:ext cx="212407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69DBEEF9-1225-463E-A98C-FA8C05BFE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912" y="3248268"/>
            <a:ext cx="212248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8">
            <a:extLst>
              <a:ext uri="{FF2B5EF4-FFF2-40B4-BE49-F238E27FC236}">
                <a16:creationId xmlns:a16="http://schemas.microsoft.com/office/drawing/2014/main" id="{E4ADE906-EF5E-4BF1-BF80-5E740752D8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912" y="4996469"/>
            <a:ext cx="2122487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41FE94C-A505-4565-A873-58C96BA81BFA}"/>
              </a:ext>
            </a:extLst>
          </p:cNvPr>
          <p:cNvSpPr txBox="1"/>
          <p:nvPr/>
        </p:nvSpPr>
        <p:spPr>
          <a:xfrm>
            <a:off x="3933012" y="1822512"/>
            <a:ext cx="1191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Pomerania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C65D503-45D3-4FD1-AA9B-D3C69BA591A4}"/>
              </a:ext>
            </a:extLst>
          </p:cNvPr>
          <p:cNvSpPr txBox="1"/>
          <p:nvPr/>
        </p:nvSpPr>
        <p:spPr>
          <a:xfrm>
            <a:off x="4009013" y="3687882"/>
            <a:ext cx="659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Akita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3A958E2-45A2-408E-BF6E-A9ADAC8925CC}"/>
              </a:ext>
            </a:extLst>
          </p:cNvPr>
          <p:cNvSpPr txBox="1"/>
          <p:nvPr/>
        </p:nvSpPr>
        <p:spPr>
          <a:xfrm>
            <a:off x="4009013" y="536858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Huski</a:t>
            </a:r>
            <a:endParaRPr lang="es-CO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42225F-7EB7-42C6-AEA5-1531526B455C}"/>
              </a:ext>
            </a:extLst>
          </p:cNvPr>
          <p:cNvSpPr txBox="1"/>
          <p:nvPr/>
        </p:nvSpPr>
        <p:spPr>
          <a:xfrm>
            <a:off x="8400256" y="2089944"/>
            <a:ext cx="1370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Border</a:t>
            </a:r>
            <a:r>
              <a:rPr lang="es-CO" dirty="0"/>
              <a:t> </a:t>
            </a:r>
            <a:r>
              <a:rPr lang="es-CO" dirty="0" err="1"/>
              <a:t>collie</a:t>
            </a:r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5C6231D-C373-4EA3-B77D-982D76DB9704}"/>
              </a:ext>
            </a:extLst>
          </p:cNvPr>
          <p:cNvSpPr txBox="1"/>
          <p:nvPr/>
        </p:nvSpPr>
        <p:spPr>
          <a:xfrm>
            <a:off x="8400256" y="3764732"/>
            <a:ext cx="133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Pastor belga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B0C515-D684-47D3-90C1-71C0AF0E21CF}"/>
              </a:ext>
            </a:extLst>
          </p:cNvPr>
          <p:cNvSpPr txBox="1"/>
          <p:nvPr/>
        </p:nvSpPr>
        <p:spPr>
          <a:xfrm>
            <a:off x="8400257" y="5445224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Samoyedo</a:t>
            </a:r>
          </a:p>
        </p:txBody>
      </p:sp>
    </p:spTree>
    <p:extLst>
      <p:ext uri="{BB962C8B-B14F-4D97-AF65-F5344CB8AC3E}">
        <p14:creationId xmlns:p14="http://schemas.microsoft.com/office/powerpoint/2010/main" val="3883129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BAA0623-0DD0-4DBC-AAF5-B60872B1D95B}"/>
              </a:ext>
            </a:extLst>
          </p:cNvPr>
          <p:cNvSpPr txBox="1"/>
          <p:nvPr/>
        </p:nvSpPr>
        <p:spPr>
          <a:xfrm>
            <a:off x="2495486" y="535461"/>
            <a:ext cx="6846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rgbClr val="7030A0"/>
                </a:solidFill>
                <a:latin typeface="Algerian" panose="04020705040A02060702" pitchFamily="82" charset="0"/>
              </a:rPr>
              <a:t>MANTO DE PELO LARGO </a:t>
            </a: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63688919-F732-4AC1-A196-826947DB5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53" y="1825994"/>
            <a:ext cx="2476769" cy="1648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7">
            <a:extLst>
              <a:ext uri="{FF2B5EF4-FFF2-40B4-BE49-F238E27FC236}">
                <a16:creationId xmlns:a16="http://schemas.microsoft.com/office/drawing/2014/main" id="{341E9D20-EFC9-4D2C-8B17-A7EA0EB6B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0" y="4146461"/>
            <a:ext cx="2499071" cy="16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C0C5D8E5-AD3C-4B8F-91CB-3EC8C3378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697" y="4011836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AE568F0-2254-4915-8662-2601E45D0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66" y="1731097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EB3C493-CC8F-4B8E-B426-99C1F64D8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307" y="1731097"/>
            <a:ext cx="2408664" cy="170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2C19873-4006-4843-ADDA-5BA1D2472D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9904" y="4152574"/>
            <a:ext cx="2505075" cy="168806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A6733A2-A345-488D-B64B-1BB576EE7BE6}"/>
              </a:ext>
            </a:extLst>
          </p:cNvPr>
          <p:cNvSpPr txBox="1"/>
          <p:nvPr/>
        </p:nvSpPr>
        <p:spPr>
          <a:xfrm>
            <a:off x="1230428" y="3498565"/>
            <a:ext cx="1489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Pastor de </a:t>
            </a:r>
            <a:r>
              <a:rPr lang="es-CO" dirty="0" err="1"/>
              <a:t>Brie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3BD501E-3BDE-482C-9312-C8B46592A4D1}"/>
              </a:ext>
            </a:extLst>
          </p:cNvPr>
          <p:cNvSpPr txBox="1"/>
          <p:nvPr/>
        </p:nvSpPr>
        <p:spPr>
          <a:xfrm>
            <a:off x="1454752" y="5934534"/>
            <a:ext cx="104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Yorkshire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F1482F5-3312-4C1C-AED7-4FB27503457F}"/>
              </a:ext>
            </a:extLst>
          </p:cNvPr>
          <p:cNvSpPr txBox="1"/>
          <p:nvPr/>
        </p:nvSpPr>
        <p:spPr>
          <a:xfrm>
            <a:off x="4962719" y="5953207"/>
            <a:ext cx="14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Lebrel Afgano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1AEE313-EC31-4485-8AF2-39FCFADA4101}"/>
              </a:ext>
            </a:extLst>
          </p:cNvPr>
          <p:cNvSpPr txBox="1"/>
          <p:nvPr/>
        </p:nvSpPr>
        <p:spPr>
          <a:xfrm>
            <a:off x="5082913" y="3498565"/>
            <a:ext cx="1233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Lasha</a:t>
            </a:r>
            <a:r>
              <a:rPr lang="es-CO" dirty="0"/>
              <a:t> </a:t>
            </a:r>
            <a:r>
              <a:rPr lang="es-CO" dirty="0" err="1"/>
              <a:t>Apso</a:t>
            </a:r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D334A0-8DE4-48F3-BC86-D2EEB3CEE0E2}"/>
              </a:ext>
            </a:extLst>
          </p:cNvPr>
          <p:cNvSpPr txBox="1"/>
          <p:nvPr/>
        </p:nvSpPr>
        <p:spPr>
          <a:xfrm>
            <a:off x="8179003" y="3508853"/>
            <a:ext cx="1506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Bichón</a:t>
            </a:r>
            <a:r>
              <a:rPr lang="es-CO" dirty="0"/>
              <a:t> maltés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368637-0F2D-451D-86B0-90F253805BE3}"/>
              </a:ext>
            </a:extLst>
          </p:cNvPr>
          <p:cNvSpPr txBox="1"/>
          <p:nvPr/>
        </p:nvSpPr>
        <p:spPr>
          <a:xfrm>
            <a:off x="8457477" y="6020082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Shih </a:t>
            </a:r>
            <a:r>
              <a:rPr lang="es-CO" dirty="0" err="1"/>
              <a:t>Tzú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11349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1E5C00C-D22B-4FD3-A2BF-CB95F6087E5E}"/>
              </a:ext>
            </a:extLst>
          </p:cNvPr>
          <p:cNvSpPr txBox="1"/>
          <p:nvPr/>
        </p:nvSpPr>
        <p:spPr>
          <a:xfrm>
            <a:off x="3481039" y="535258"/>
            <a:ext cx="5229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030A0"/>
                </a:solidFill>
                <a:latin typeface="Algerian" panose="04020705040A02060702" pitchFamily="82" charset="0"/>
              </a:rPr>
              <a:t>MANTO SEMI LARGO SEDOSO</a:t>
            </a: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id="{F43709DF-87C1-4380-8777-1F0B359CF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903" y="1180779"/>
            <a:ext cx="3315668" cy="220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9A31702-36D6-4220-AB7B-4CB8A2AD7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13" y="4096680"/>
            <a:ext cx="3212258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2">
            <a:extLst>
              <a:ext uri="{FF2B5EF4-FFF2-40B4-BE49-F238E27FC236}">
                <a16:creationId xmlns:a16="http://schemas.microsoft.com/office/drawing/2014/main" id="{D1B5EDB1-3DA9-4E94-B9F9-E41C72165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59" y="1367473"/>
            <a:ext cx="3511366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Resultado de imagen para setter ingles">
            <a:extLst>
              <a:ext uri="{FF2B5EF4-FFF2-40B4-BE49-F238E27FC236}">
                <a16:creationId xmlns:a16="http://schemas.microsoft.com/office/drawing/2014/main" id="{BD09AA92-AE3F-47D7-BA51-F01561DA3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60" y="4096680"/>
            <a:ext cx="3706628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1912853-2006-44EF-A269-28C308ED59B3}"/>
              </a:ext>
            </a:extLst>
          </p:cNvPr>
          <p:cNvSpPr txBox="1"/>
          <p:nvPr/>
        </p:nvSpPr>
        <p:spPr>
          <a:xfrm>
            <a:off x="2292246" y="3495365"/>
            <a:ext cx="2208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 err="1"/>
              <a:t>Cocker</a:t>
            </a:r>
            <a:r>
              <a:rPr lang="es-CO" dirty="0"/>
              <a:t> </a:t>
            </a:r>
            <a:r>
              <a:rPr lang="es-CO" dirty="0" err="1"/>
              <a:t>spaniel</a:t>
            </a:r>
            <a:r>
              <a:rPr lang="es-CO" dirty="0"/>
              <a:t>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6A457EF-3A37-4090-8D6C-D5C0640CF5F6}"/>
              </a:ext>
            </a:extLst>
          </p:cNvPr>
          <p:cNvSpPr txBox="1"/>
          <p:nvPr/>
        </p:nvSpPr>
        <p:spPr>
          <a:xfrm>
            <a:off x="2259755" y="6063208"/>
            <a:ext cx="1687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Springer</a:t>
            </a:r>
            <a:r>
              <a:rPr lang="es-CO" dirty="0"/>
              <a:t> </a:t>
            </a:r>
            <a:r>
              <a:rPr lang="es-CO" dirty="0" err="1"/>
              <a:t>spaniel</a:t>
            </a:r>
            <a:endParaRPr lang="es-CO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9B5080-C0B0-49AF-A0E1-0D8A5168A7DC}"/>
              </a:ext>
            </a:extLst>
          </p:cNvPr>
          <p:cNvSpPr txBox="1"/>
          <p:nvPr/>
        </p:nvSpPr>
        <p:spPr>
          <a:xfrm>
            <a:off x="8117844" y="5911855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Setter inglés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91D16EF-F850-4168-AD69-5608DC808E8D}"/>
              </a:ext>
            </a:extLst>
          </p:cNvPr>
          <p:cNvSpPr txBox="1"/>
          <p:nvPr/>
        </p:nvSpPr>
        <p:spPr>
          <a:xfrm>
            <a:off x="7828156" y="3290500"/>
            <a:ext cx="2071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err="1"/>
              <a:t>Cocker</a:t>
            </a:r>
            <a:r>
              <a:rPr lang="es-CO" dirty="0"/>
              <a:t> </a:t>
            </a:r>
            <a:r>
              <a:rPr lang="es-CO" dirty="0" err="1"/>
              <a:t>spaniel</a:t>
            </a:r>
            <a:endParaRPr lang="es-CO" dirty="0"/>
          </a:p>
          <a:p>
            <a:r>
              <a:rPr lang="es-CO" dirty="0"/>
              <a:t> americano</a:t>
            </a:r>
          </a:p>
        </p:txBody>
      </p:sp>
    </p:spTree>
    <p:extLst>
      <p:ext uri="{BB962C8B-B14F-4D97-AF65-F5344CB8AC3E}">
        <p14:creationId xmlns:p14="http://schemas.microsoft.com/office/powerpoint/2010/main" val="342850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4962B5F-4CB5-4A9C-97DA-71E05DA633C9}"/>
              </a:ext>
            </a:extLst>
          </p:cNvPr>
          <p:cNvSpPr txBox="1"/>
          <p:nvPr/>
        </p:nvSpPr>
        <p:spPr>
          <a:xfrm>
            <a:off x="2928508" y="275089"/>
            <a:ext cx="57582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4000" dirty="0">
                <a:solidFill>
                  <a:srgbClr val="7030A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MANTO  DE PELO DURO</a:t>
            </a:r>
          </a:p>
          <a:p>
            <a:r>
              <a:rPr lang="es-CO" sz="2800" dirty="0">
                <a:solidFill>
                  <a:srgbClr val="7030A0"/>
                </a:solidFill>
                <a:latin typeface="Algerian" panose="04020705040A02060702" pitchFamily="82" charset="0"/>
              </a:rPr>
              <a:t> 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93A90669-8A23-443C-A770-3E0409609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01" y="149065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8">
            <a:extLst>
              <a:ext uri="{FF2B5EF4-FFF2-40B4-BE49-F238E27FC236}">
                <a16:creationId xmlns:a16="http://schemas.microsoft.com/office/drawing/2014/main" id="{812EF617-DB6B-48DE-A49C-C5685C613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062" y="2793719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D940A2F-4499-4690-A730-43AD9F768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35" y="4011987"/>
            <a:ext cx="2744341" cy="19099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0BB92CD-26AF-4A64-8F23-09469B5768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37" y="1443024"/>
            <a:ext cx="26193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F2EA012-0810-40E4-9A92-76DF6339E6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3844" y="4088026"/>
            <a:ext cx="2709469" cy="16954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581CA15-ACEF-4E6F-B17E-ACC10B1975DC}"/>
              </a:ext>
            </a:extLst>
          </p:cNvPr>
          <p:cNvSpPr txBox="1"/>
          <p:nvPr/>
        </p:nvSpPr>
        <p:spPr>
          <a:xfrm>
            <a:off x="1416095" y="3381092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Fox terrier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355B856-63D6-414C-832E-AC9DF47F743C}"/>
              </a:ext>
            </a:extLst>
          </p:cNvPr>
          <p:cNvSpPr txBox="1"/>
          <p:nvPr/>
        </p:nvSpPr>
        <p:spPr>
          <a:xfrm flipH="1">
            <a:off x="1326659" y="5921968"/>
            <a:ext cx="222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Airedale Terrier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6888C5C-4470-4BA3-83AE-66D1FB1BA56D}"/>
              </a:ext>
            </a:extLst>
          </p:cNvPr>
          <p:cNvSpPr txBox="1"/>
          <p:nvPr/>
        </p:nvSpPr>
        <p:spPr>
          <a:xfrm>
            <a:off x="5321493" y="4643811"/>
            <a:ext cx="1549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West Highland</a:t>
            </a:r>
          </a:p>
          <a:p>
            <a:r>
              <a:rPr lang="es-CO" dirty="0"/>
              <a:t>White terrier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6AB5FE0-180A-4329-B446-1EE9DC34535F}"/>
              </a:ext>
            </a:extLst>
          </p:cNvPr>
          <p:cNvSpPr txBox="1"/>
          <p:nvPr/>
        </p:nvSpPr>
        <p:spPr>
          <a:xfrm>
            <a:off x="9004117" y="3457240"/>
            <a:ext cx="1146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Schnauzer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D25EE16-524F-4D87-BF35-B37566886095}"/>
              </a:ext>
            </a:extLst>
          </p:cNvPr>
          <p:cNvSpPr txBox="1"/>
          <p:nvPr/>
        </p:nvSpPr>
        <p:spPr>
          <a:xfrm>
            <a:off x="8781138" y="5860264"/>
            <a:ext cx="1592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Scottish Terrier</a:t>
            </a:r>
          </a:p>
        </p:txBody>
      </p:sp>
    </p:spTree>
    <p:extLst>
      <p:ext uri="{BB962C8B-B14F-4D97-AF65-F5344CB8AC3E}">
        <p14:creationId xmlns:p14="http://schemas.microsoft.com/office/powerpoint/2010/main" val="4277261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71EAA28-5A97-4ABF-8023-AEF671298989}"/>
              </a:ext>
            </a:extLst>
          </p:cNvPr>
          <p:cNvSpPr txBox="1"/>
          <p:nvPr/>
        </p:nvSpPr>
        <p:spPr>
          <a:xfrm>
            <a:off x="2153325" y="534903"/>
            <a:ext cx="657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7030A0"/>
                </a:solidFill>
                <a:latin typeface="Algerian" panose="04020705040A02060702" pitchFamily="82" charset="0"/>
              </a:rPr>
              <a:t>MANTO DE PELO ONDULADO </a:t>
            </a: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50243233-F5A0-4865-A925-0709B7534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25" y="1367373"/>
            <a:ext cx="3014404" cy="25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6">
            <a:extLst>
              <a:ext uri="{FF2B5EF4-FFF2-40B4-BE49-F238E27FC236}">
                <a16:creationId xmlns:a16="http://schemas.microsoft.com/office/drawing/2014/main" id="{32A9C0FF-6E2F-45AD-A648-59711E69E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568" y="1531485"/>
            <a:ext cx="2618008" cy="181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85594E43-3204-4C93-828D-7B0CE456C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325" y="4271420"/>
            <a:ext cx="2596605" cy="195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37C66BB-5B38-4FB9-AE92-556A00E72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62" y="4051510"/>
            <a:ext cx="2754373" cy="207645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0F7EB34-D6A1-48E8-AA18-DBCFE4837058}"/>
              </a:ext>
            </a:extLst>
          </p:cNvPr>
          <p:cNvSpPr txBox="1"/>
          <p:nvPr/>
        </p:nvSpPr>
        <p:spPr>
          <a:xfrm>
            <a:off x="2299899" y="3591815"/>
            <a:ext cx="1290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 err="1"/>
              <a:t>Poodle</a:t>
            </a:r>
            <a:endParaRPr lang="es-CO" sz="2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297C25-AA6F-4B9A-99D4-D32B239AA0D2}"/>
              </a:ext>
            </a:extLst>
          </p:cNvPr>
          <p:cNvSpPr txBox="1"/>
          <p:nvPr/>
        </p:nvSpPr>
        <p:spPr>
          <a:xfrm>
            <a:off x="1982397" y="6226393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Bichón</a:t>
            </a:r>
            <a:r>
              <a:rPr lang="es-CO" dirty="0"/>
              <a:t> frisé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156D8F0-A4CB-41A0-9815-FF6F8419F157}"/>
              </a:ext>
            </a:extLst>
          </p:cNvPr>
          <p:cNvSpPr txBox="1"/>
          <p:nvPr/>
        </p:nvSpPr>
        <p:spPr>
          <a:xfrm>
            <a:off x="7763030" y="3429000"/>
            <a:ext cx="1198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Bedlington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6CC7234-E597-459B-8359-1E03DEE47B7E}"/>
              </a:ext>
            </a:extLst>
          </p:cNvPr>
          <p:cNvSpPr txBox="1"/>
          <p:nvPr/>
        </p:nvSpPr>
        <p:spPr>
          <a:xfrm>
            <a:off x="7898035" y="6114026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Caniche</a:t>
            </a:r>
          </a:p>
        </p:txBody>
      </p:sp>
    </p:spTree>
    <p:extLst>
      <p:ext uri="{BB962C8B-B14F-4D97-AF65-F5344CB8AC3E}">
        <p14:creationId xmlns:p14="http://schemas.microsoft.com/office/powerpoint/2010/main" val="1944137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6903E6D-411D-4D56-A119-A7311483446F}"/>
              </a:ext>
            </a:extLst>
          </p:cNvPr>
          <p:cNvSpPr txBox="1"/>
          <p:nvPr/>
        </p:nvSpPr>
        <p:spPr>
          <a:xfrm>
            <a:off x="2776653" y="546410"/>
            <a:ext cx="6389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>
                <a:solidFill>
                  <a:srgbClr val="7030A0"/>
                </a:solidFill>
                <a:latin typeface="Algerian" panose="04020705040A02060702" pitchFamily="82" charset="0"/>
              </a:rPr>
              <a:t>SIN MANTO O DESNUDADO</a:t>
            </a:r>
          </a:p>
        </p:txBody>
      </p:sp>
      <p:pic>
        <p:nvPicPr>
          <p:cNvPr id="3" name="Imagen 12">
            <a:extLst>
              <a:ext uri="{FF2B5EF4-FFF2-40B4-BE49-F238E27FC236}">
                <a16:creationId xmlns:a16="http://schemas.microsoft.com/office/drawing/2014/main" id="{75950313-6394-4B43-AB9B-DD4F279F4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37" y="1590675"/>
            <a:ext cx="38449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3">
            <a:extLst>
              <a:ext uri="{FF2B5EF4-FFF2-40B4-BE49-F238E27FC236}">
                <a16:creationId xmlns:a16="http://schemas.microsoft.com/office/drawing/2014/main" id="{8193FEF9-899E-4777-A58C-E85F38116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412" y="3238190"/>
            <a:ext cx="5170488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900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65DE1-C112-4F15-9DF4-4663F1926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579" y="287701"/>
            <a:ext cx="9692640" cy="1325562"/>
          </a:xfrm>
        </p:spPr>
        <p:txBody>
          <a:bodyPr>
            <a:normAutofit/>
          </a:bodyPr>
          <a:lstStyle/>
          <a:p>
            <a:pPr algn="ctr"/>
            <a:r>
              <a:rPr lang="es-CO" sz="6600" dirty="0">
                <a:latin typeface="Algerian" panose="04020705040A02060702" pitchFamily="82" charset="0"/>
              </a:rPr>
              <a:t>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C30C3E-78A3-4A16-B2D2-33DED0738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360" y="2477004"/>
            <a:ext cx="8595360" cy="2676293"/>
          </a:xfrm>
        </p:spPr>
        <p:txBody>
          <a:bodyPr>
            <a:normAutofit/>
          </a:bodyPr>
          <a:lstStyle/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Desarrollar habilidades para el aprendizaje básico del cuidado estético de las mascotas ,ya que se a convertido en un miembro mas para nuestras familias y sociedad.</a:t>
            </a:r>
          </a:p>
          <a:p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000" dirty="0">
                <a:latin typeface="Algerian" panose="04020705040A02060702" pitchFamily="82" charset="0"/>
                <a:cs typeface="Arial" panose="020B0604020202020204" pitchFamily="34" charset="0"/>
              </a:rPr>
              <a:t>ESPECIFICOS: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Formar personas actas para el correcto manejo de productos herramientas y técnicas en estética canina y felina </a:t>
            </a:r>
          </a:p>
        </p:txBody>
      </p:sp>
    </p:spTree>
    <p:extLst>
      <p:ext uri="{BB962C8B-B14F-4D97-AF65-F5344CB8AC3E}">
        <p14:creationId xmlns:p14="http://schemas.microsoft.com/office/powerpoint/2010/main" val="426436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0A4F-D5C5-4222-9BBC-ECF6C1429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057" y="524107"/>
            <a:ext cx="9692640" cy="788073"/>
          </a:xfrm>
        </p:spPr>
        <p:txBody>
          <a:bodyPr/>
          <a:lstStyle/>
          <a:p>
            <a:pPr algn="ctr"/>
            <a:r>
              <a:rPr lang="es-CO" dirty="0">
                <a:solidFill>
                  <a:srgbClr val="7030A0"/>
                </a:solidFill>
                <a:latin typeface="Algerian" panose="04020705040A02060702" pitchFamily="82" charset="0"/>
              </a:rPr>
              <a:t>GLOSARIO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6CC46D-3C25-4A21-B30D-CE43988DC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8829982" cy="4351337"/>
          </a:xfrm>
        </p:spPr>
        <p:txBody>
          <a:bodyPr>
            <a:normAutofit lnSpcReduction="10000"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FCI:</a:t>
            </a:r>
            <a:r>
              <a:rPr lang="en-US" alt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Federaci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Cinol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gica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clasifica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razas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perros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grupos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seg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sus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caracter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sticas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alt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funciones</a:t>
            </a:r>
            <a:r>
              <a:rPr lang="en-US" alt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alt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GROOMER:</a:t>
            </a:r>
            <a:r>
              <a:rPr lang="es-ES" sz="2400" dirty="0">
                <a:solidFill>
                  <a:srgbClr val="212529"/>
                </a:solidFill>
                <a:latin typeface="galano_grotesqueregular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Un término americano que significa cepillar o arreglar. Se conoce como un conjunto de técnicas de peluquería canina y felina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MANTO:</a:t>
            </a:r>
            <a:r>
              <a:rPr lang="es-MX" sz="2400" dirty="0"/>
              <a:t> 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 refiere a su pelaje, incluyendo el tipo, longitud, textura y cantidad de capas de pelo</a:t>
            </a:r>
            <a:r>
              <a:rPr lang="es-MX" sz="2400" b="0" i="0" dirty="0">
                <a:solidFill>
                  <a:srgbClr val="001D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95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4D6AD-A6F3-47C7-A369-674AB88D4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87" y="577633"/>
            <a:ext cx="9692640" cy="3670982"/>
          </a:xfrm>
        </p:spPr>
        <p:txBody>
          <a:bodyPr>
            <a:noAutofit/>
          </a:bodyPr>
          <a:lstStyle/>
          <a:p>
            <a:pPr algn="ctr"/>
            <a:r>
              <a:rPr lang="es-CO" sz="6600" dirty="0">
                <a:latin typeface="Algerian" panose="04020705040A02060702" pitchFamily="82" charset="0"/>
              </a:rPr>
              <a:t>HISTORIA DE LA PELUQUERIA CANINA</a:t>
            </a:r>
          </a:p>
        </p:txBody>
      </p:sp>
    </p:spTree>
    <p:extLst>
      <p:ext uri="{BB962C8B-B14F-4D97-AF65-F5344CB8AC3E}">
        <p14:creationId xmlns:p14="http://schemas.microsoft.com/office/powerpoint/2010/main" val="182105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DA2E6-F9A5-4668-AC50-A88BF4EB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150" y="685800"/>
            <a:ext cx="9692640" cy="1325562"/>
          </a:xfrm>
        </p:spPr>
        <p:txBody>
          <a:bodyPr>
            <a:noAutofit/>
          </a:bodyPr>
          <a:lstStyle/>
          <a:p>
            <a:pPr algn="ctr"/>
            <a:r>
              <a:rPr lang="es-CO" sz="5400" b="1" dirty="0">
                <a:latin typeface="Algerian" panose="04020705040A02060702" pitchFamily="82" charset="0"/>
              </a:rPr>
              <a:t>EDAD ANTIGUA Y EDAD MEDIA</a:t>
            </a:r>
            <a:endParaRPr lang="es-CO" sz="5400" dirty="0">
              <a:latin typeface="Algerian" panose="04020705040A02060702" pitchFamily="8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21E35C-5F7F-447D-921C-3A9AF176C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350" y="2826547"/>
            <a:ext cx="5296828" cy="3664650"/>
          </a:xfrm>
        </p:spPr>
        <p:txBody>
          <a:bodyPr/>
          <a:lstStyle/>
          <a:p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Lo que a di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 de hoy conocemos Como peluqueri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 canina professional, no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empezo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surgir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hasta finales del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siglo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XIX y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principios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del X</a:t>
            </a:r>
            <a:r>
              <a:rPr lang="es-E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una de las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metro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polis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grandes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avanzadas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poca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orilla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Sena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converti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salo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belleza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al que se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podi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acudir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acicalar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perros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gatos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otras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mascotas</a:t>
            </a:r>
            <a:r>
              <a:rPr lang="en-U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CO" dirty="0"/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DC2DE4FF-5FC3-4134-85DF-55FA8570DD3D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426824" y="2402313"/>
            <a:ext cx="4304041" cy="37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57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8E1778-2094-416E-B8BB-1D2DE43B8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193" y="488890"/>
            <a:ext cx="8651562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es-CO" sz="6000" b="1" dirty="0">
                <a:latin typeface="Algerian" panose="04020705040A02060702" pitchFamily="82" charset="0"/>
              </a:rPr>
              <a:t>BURGUESÍA</a:t>
            </a:r>
          </a:p>
        </p:txBody>
      </p:sp>
      <p:pic>
        <p:nvPicPr>
          <p:cNvPr id="10" name="object 6">
            <a:extLst>
              <a:ext uri="{FF2B5EF4-FFF2-40B4-BE49-F238E27FC236}">
                <a16:creationId xmlns:a16="http://schemas.microsoft.com/office/drawing/2014/main" id="{133A9488-AB3D-4F36-9043-8461420F7E63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7549375" y="1722217"/>
            <a:ext cx="3414907" cy="3931452"/>
          </a:xfrm>
          <a:prstGeom prst="rect">
            <a:avLst/>
          </a:prstGeom>
        </p:spPr>
      </p:pic>
      <p:pic>
        <p:nvPicPr>
          <p:cNvPr id="11" name="object 2">
            <a:extLst>
              <a:ext uri="{FF2B5EF4-FFF2-40B4-BE49-F238E27FC236}">
                <a16:creationId xmlns:a16="http://schemas.microsoft.com/office/drawing/2014/main" id="{4810C005-2DDF-4AFA-A1AD-5D5BA8C1FF4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7718" y="1722216"/>
            <a:ext cx="6321657" cy="373073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EA773BE-E1E1-43AD-9B1B-B6161AFE42D8}"/>
              </a:ext>
            </a:extLst>
          </p:cNvPr>
          <p:cNvSpPr txBox="1"/>
          <p:nvPr/>
        </p:nvSpPr>
        <p:spPr>
          <a:xfrm>
            <a:off x="974959" y="5529664"/>
            <a:ext cx="3667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 panose="020B0604020202020204" pitchFamily="34" charset="0"/>
                <a:cs typeface="Arial" panose="020B0604020202020204" pitchFamily="34" charset="0"/>
              </a:rPr>
              <a:t>EMPERADOR CHINO</a:t>
            </a:r>
            <a:r>
              <a:rPr lang="es-CO" dirty="0"/>
              <a:t>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3C7D670-6A07-41B6-AA07-2434D30409BC}"/>
              </a:ext>
            </a:extLst>
          </p:cNvPr>
          <p:cNvSpPr txBox="1"/>
          <p:nvPr/>
        </p:nvSpPr>
        <p:spPr>
          <a:xfrm>
            <a:off x="7549375" y="5786143"/>
            <a:ext cx="2308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 panose="020B0604020202020204" pitchFamily="34" charset="0"/>
                <a:cs typeface="Arial" panose="020B0604020202020204" pitchFamily="34" charset="0"/>
              </a:rPr>
              <a:t>DEMOISELLE</a:t>
            </a:r>
          </a:p>
        </p:txBody>
      </p:sp>
    </p:spTree>
    <p:extLst>
      <p:ext uri="{BB962C8B-B14F-4D97-AF65-F5344CB8AC3E}">
        <p14:creationId xmlns:p14="http://schemas.microsoft.com/office/powerpoint/2010/main" val="185953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5276388-89FC-63CA-621B-DED597F81B02}"/>
              </a:ext>
            </a:extLst>
          </p:cNvPr>
          <p:cNvGrpSpPr/>
          <p:nvPr/>
        </p:nvGrpSpPr>
        <p:grpSpPr>
          <a:xfrm>
            <a:off x="1055074" y="493758"/>
            <a:ext cx="9638946" cy="5870484"/>
            <a:chOff x="1956868" y="834565"/>
            <a:chExt cx="9113392" cy="588154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BFA588B-F4C8-4B08-97D9-7E431F057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63924" y="1194337"/>
              <a:ext cx="5663127" cy="5521770"/>
            </a:xfrm>
            <a:prstGeom prst="rect">
              <a:avLst/>
            </a:prstGeom>
          </p:spPr>
        </p:pic>
        <p:sp>
          <p:nvSpPr>
            <p:cNvPr id="4" name="CuadroTexto 6">
              <a:extLst>
                <a:ext uri="{FF2B5EF4-FFF2-40B4-BE49-F238E27FC236}">
                  <a16:creationId xmlns:a16="http://schemas.microsoft.com/office/drawing/2014/main" id="{EAB5E0CC-7B49-4EFB-AADB-9ACBBF697D31}"/>
                </a:ext>
              </a:extLst>
            </p:cNvPr>
            <p:cNvSpPr txBox="1"/>
            <p:nvPr/>
          </p:nvSpPr>
          <p:spPr>
            <a:xfrm>
              <a:off x="1956868" y="834565"/>
              <a:ext cx="91133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sz="2800" dirty="0">
                  <a:solidFill>
                    <a:srgbClr val="7030A0"/>
                  </a:solidFill>
                  <a:effectLst>
                    <a:glow rad="127000">
                      <a:schemeClr val="accent2">
                        <a:lumMod val="60000"/>
                        <a:lumOff val="40000"/>
                      </a:schemeClr>
                    </a:glow>
                  </a:effectLst>
                  <a:latin typeface="Algerian" panose="04020705040A02060702" pitchFamily="82" charset="0"/>
                </a:rPr>
                <a:t>EL FOLÍCULO PILOSO Y SUS ESTRUCTURAS ASOCIADAS</a:t>
              </a:r>
            </a:p>
          </p:txBody>
        </p:sp>
        <p:sp>
          <p:nvSpPr>
            <p:cNvPr id="5" name="CuadroTexto 7">
              <a:extLst>
                <a:ext uri="{FF2B5EF4-FFF2-40B4-BE49-F238E27FC236}">
                  <a16:creationId xmlns:a16="http://schemas.microsoft.com/office/drawing/2014/main" id="{2E8E4ED0-C366-4C9B-BF62-3A9E3AC893B8}"/>
                </a:ext>
              </a:extLst>
            </p:cNvPr>
            <p:cNvSpPr txBox="1"/>
            <p:nvPr/>
          </p:nvSpPr>
          <p:spPr>
            <a:xfrm>
              <a:off x="1956868" y="2482685"/>
              <a:ext cx="15116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INFUNDÍBULO</a:t>
              </a:r>
            </a:p>
          </p:txBody>
        </p:sp>
        <p:sp>
          <p:nvSpPr>
            <p:cNvPr id="6" name="CuadroTexto 8">
              <a:extLst>
                <a:ext uri="{FF2B5EF4-FFF2-40B4-BE49-F238E27FC236}">
                  <a16:creationId xmlns:a16="http://schemas.microsoft.com/office/drawing/2014/main" id="{01BD660E-B706-4D7A-AD12-14B839682B38}"/>
                </a:ext>
              </a:extLst>
            </p:cNvPr>
            <p:cNvSpPr txBox="1"/>
            <p:nvPr/>
          </p:nvSpPr>
          <p:spPr>
            <a:xfrm>
              <a:off x="2573003" y="3061505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ISTMO</a:t>
              </a:r>
            </a:p>
          </p:txBody>
        </p:sp>
        <p:sp>
          <p:nvSpPr>
            <p:cNvPr id="7" name="CuadroTexto 9">
              <a:extLst>
                <a:ext uri="{FF2B5EF4-FFF2-40B4-BE49-F238E27FC236}">
                  <a16:creationId xmlns:a16="http://schemas.microsoft.com/office/drawing/2014/main" id="{2CE550FF-81DB-4C8C-A700-7D9705B9B2ED}"/>
                </a:ext>
              </a:extLst>
            </p:cNvPr>
            <p:cNvSpPr txBox="1"/>
            <p:nvPr/>
          </p:nvSpPr>
          <p:spPr>
            <a:xfrm>
              <a:off x="2194845" y="4725145"/>
              <a:ext cx="1315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SEGMENTO </a:t>
              </a:r>
            </a:p>
            <a:p>
              <a:r>
                <a:rPr lang="es-CO" dirty="0"/>
                <a:t>INFERIOR</a:t>
              </a:r>
            </a:p>
          </p:txBody>
        </p:sp>
        <p:sp>
          <p:nvSpPr>
            <p:cNvPr id="8" name="CuadroTexto 10">
              <a:extLst>
                <a:ext uri="{FF2B5EF4-FFF2-40B4-BE49-F238E27FC236}">
                  <a16:creationId xmlns:a16="http://schemas.microsoft.com/office/drawing/2014/main" id="{EADAF940-A9C4-4413-BA91-1CFA5DED1A87}"/>
                </a:ext>
              </a:extLst>
            </p:cNvPr>
            <p:cNvSpPr txBox="1"/>
            <p:nvPr/>
          </p:nvSpPr>
          <p:spPr>
            <a:xfrm>
              <a:off x="7752184" y="3061505"/>
              <a:ext cx="27556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GLÁNDULAS PILOSEBÁCEAS</a:t>
              </a:r>
            </a:p>
          </p:txBody>
        </p:sp>
        <p:sp>
          <p:nvSpPr>
            <p:cNvPr id="9" name="CuadroTexto 11">
              <a:extLst>
                <a:ext uri="{FF2B5EF4-FFF2-40B4-BE49-F238E27FC236}">
                  <a16:creationId xmlns:a16="http://schemas.microsoft.com/office/drawing/2014/main" id="{74B5CDB6-F9B6-4928-A063-A52336D36AD1}"/>
                </a:ext>
              </a:extLst>
            </p:cNvPr>
            <p:cNvSpPr txBox="1"/>
            <p:nvPr/>
          </p:nvSpPr>
          <p:spPr>
            <a:xfrm>
              <a:off x="7752184" y="3491715"/>
              <a:ext cx="2874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MÚSCULO PILOERECTOR </a:t>
              </a:r>
            </a:p>
          </p:txBody>
        </p:sp>
        <p:sp>
          <p:nvSpPr>
            <p:cNvPr id="11" name="CuadroTexto 13">
              <a:extLst>
                <a:ext uri="{FF2B5EF4-FFF2-40B4-BE49-F238E27FC236}">
                  <a16:creationId xmlns:a16="http://schemas.microsoft.com/office/drawing/2014/main" id="{36A8693D-B5AC-42EA-A2E1-249B74C5518A}"/>
                </a:ext>
              </a:extLst>
            </p:cNvPr>
            <p:cNvSpPr txBox="1"/>
            <p:nvPr/>
          </p:nvSpPr>
          <p:spPr>
            <a:xfrm>
              <a:off x="7684598" y="4165677"/>
              <a:ext cx="27862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VAINA FOLICULAR EXTERNA</a:t>
              </a:r>
            </a:p>
          </p:txBody>
        </p:sp>
        <p:sp>
          <p:nvSpPr>
            <p:cNvPr id="12" name="CuadroTexto 14">
              <a:extLst>
                <a:ext uri="{FF2B5EF4-FFF2-40B4-BE49-F238E27FC236}">
                  <a16:creationId xmlns:a16="http://schemas.microsoft.com/office/drawing/2014/main" id="{09999D4C-48F7-4120-9E85-47B9A7BEE1FA}"/>
                </a:ext>
              </a:extLst>
            </p:cNvPr>
            <p:cNvSpPr txBox="1"/>
            <p:nvPr/>
          </p:nvSpPr>
          <p:spPr>
            <a:xfrm>
              <a:off x="7684598" y="4492029"/>
              <a:ext cx="27606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VAINA FOLICULAR INTERNA</a:t>
              </a:r>
            </a:p>
          </p:txBody>
        </p:sp>
        <p:sp>
          <p:nvSpPr>
            <p:cNvPr id="13" name="CuadroTexto 15">
              <a:extLst>
                <a:ext uri="{FF2B5EF4-FFF2-40B4-BE49-F238E27FC236}">
                  <a16:creationId xmlns:a16="http://schemas.microsoft.com/office/drawing/2014/main" id="{ADC0BE05-BF7A-4A5A-891A-503AF966393B}"/>
                </a:ext>
              </a:extLst>
            </p:cNvPr>
            <p:cNvSpPr txBox="1"/>
            <p:nvPr/>
          </p:nvSpPr>
          <p:spPr>
            <a:xfrm>
              <a:off x="7667527" y="4839639"/>
              <a:ext cx="2950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VAINA DE TEJIDO CONECTIVO</a:t>
              </a:r>
            </a:p>
          </p:txBody>
        </p:sp>
        <p:sp>
          <p:nvSpPr>
            <p:cNvPr id="14" name="CuadroTexto 16">
              <a:extLst>
                <a:ext uri="{FF2B5EF4-FFF2-40B4-BE49-F238E27FC236}">
                  <a16:creationId xmlns:a16="http://schemas.microsoft.com/office/drawing/2014/main" id="{ADF28604-0E72-458C-8D89-7FD3DBD06245}"/>
                </a:ext>
              </a:extLst>
            </p:cNvPr>
            <p:cNvSpPr txBox="1"/>
            <p:nvPr/>
          </p:nvSpPr>
          <p:spPr>
            <a:xfrm>
              <a:off x="6090835" y="5056214"/>
              <a:ext cx="16738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BULBO CAPILAR</a:t>
              </a:r>
            </a:p>
          </p:txBody>
        </p:sp>
        <p:sp>
          <p:nvSpPr>
            <p:cNvPr id="15" name="CuadroTexto 17">
              <a:extLst>
                <a:ext uri="{FF2B5EF4-FFF2-40B4-BE49-F238E27FC236}">
                  <a16:creationId xmlns:a16="http://schemas.microsoft.com/office/drawing/2014/main" id="{45638BE2-CFB5-4448-9E73-F17ED048B2CB}"/>
                </a:ext>
              </a:extLst>
            </p:cNvPr>
            <p:cNvSpPr txBox="1"/>
            <p:nvPr/>
          </p:nvSpPr>
          <p:spPr>
            <a:xfrm>
              <a:off x="6327340" y="5389320"/>
              <a:ext cx="17839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MATRIZ CELULAR</a:t>
              </a:r>
            </a:p>
          </p:txBody>
        </p:sp>
        <p:sp>
          <p:nvSpPr>
            <p:cNvPr id="16" name="CuadroTexto 18">
              <a:extLst>
                <a:ext uri="{FF2B5EF4-FFF2-40B4-BE49-F238E27FC236}">
                  <a16:creationId xmlns:a16="http://schemas.microsoft.com/office/drawing/2014/main" id="{508484C8-DD53-4840-8EA5-5CDF31E10319}"/>
                </a:ext>
              </a:extLst>
            </p:cNvPr>
            <p:cNvSpPr txBox="1"/>
            <p:nvPr/>
          </p:nvSpPr>
          <p:spPr>
            <a:xfrm>
              <a:off x="6422124" y="5682766"/>
              <a:ext cx="15711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MELANOCITOS</a:t>
              </a:r>
            </a:p>
          </p:txBody>
        </p:sp>
        <p:sp>
          <p:nvSpPr>
            <p:cNvPr id="17" name="CuadroTexto 19">
              <a:extLst>
                <a:ext uri="{FF2B5EF4-FFF2-40B4-BE49-F238E27FC236}">
                  <a16:creationId xmlns:a16="http://schemas.microsoft.com/office/drawing/2014/main" id="{B74F9D49-C98B-47F9-B87A-F05253854704}"/>
                </a:ext>
              </a:extLst>
            </p:cNvPr>
            <p:cNvSpPr txBox="1"/>
            <p:nvPr/>
          </p:nvSpPr>
          <p:spPr>
            <a:xfrm>
              <a:off x="6604033" y="5970426"/>
              <a:ext cx="1770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dirty="0"/>
                <a:t>PAPILA DÉRMICA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852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DF4DED-738F-4347-B48C-139CF25F3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96" y="2678756"/>
            <a:ext cx="3625448" cy="391407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EB91649-5BE0-486C-8543-302CABF0F0F3}"/>
              </a:ext>
            </a:extLst>
          </p:cNvPr>
          <p:cNvSpPr txBox="1"/>
          <p:nvPr/>
        </p:nvSpPr>
        <p:spPr>
          <a:xfrm>
            <a:off x="2419815" y="545739"/>
            <a:ext cx="62640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dirty="0">
                <a:solidFill>
                  <a:srgbClr val="7030A0"/>
                </a:solidFill>
                <a:effectLst>
                  <a:glow rad="127000">
                    <a:schemeClr val="accent2">
                      <a:lumMod val="60000"/>
                      <a:lumOff val="40000"/>
                    </a:schemeClr>
                  </a:glow>
                </a:effectLst>
                <a:latin typeface="Algerian" panose="04020705040A02060702" pitchFamily="82" charset="0"/>
              </a:rPr>
              <a:t>COMPOSICIÓN DEL PELO Y FUNCIONES</a:t>
            </a:r>
            <a:endParaRPr lang="es-CO" sz="2800" dirty="0">
              <a:solidFill>
                <a:srgbClr val="7030A0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84BC54-AA65-4713-9F54-F7CE55B03368}"/>
              </a:ext>
            </a:extLst>
          </p:cNvPr>
          <p:cNvSpPr txBox="1"/>
          <p:nvPr/>
        </p:nvSpPr>
        <p:spPr>
          <a:xfrm>
            <a:off x="612015" y="1940092"/>
            <a:ext cx="50208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PROTEGE EL CÓRTEX</a:t>
            </a:r>
          </a:p>
          <a:p>
            <a:r>
              <a:rPr lang="es-C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CÉLULAS MUERTAS QUE SE VAN QUERATINIZANDO</a:t>
            </a:r>
          </a:p>
          <a:p>
            <a:r>
              <a:rPr lang="es-C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 LA PARTE EXTERNA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ED54F8-5D05-4E74-94C9-CA20716F539F}"/>
              </a:ext>
            </a:extLst>
          </p:cNvPr>
          <p:cNvSpPr txBox="1"/>
          <p:nvPr/>
        </p:nvSpPr>
        <p:spPr>
          <a:xfrm>
            <a:off x="612015" y="1446771"/>
            <a:ext cx="2017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CUTÍCULA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C35F8DB-45E7-4468-B906-91E9E0B9A025}"/>
              </a:ext>
            </a:extLst>
          </p:cNvPr>
          <p:cNvSpPr txBox="1"/>
          <p:nvPr/>
        </p:nvSpPr>
        <p:spPr>
          <a:xfrm>
            <a:off x="4360128" y="3140421"/>
            <a:ext cx="18315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CÓRTEX</a:t>
            </a:r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C1DF1D1-7C94-4D58-A3B6-F207659877BE}"/>
              </a:ext>
            </a:extLst>
          </p:cNvPr>
          <p:cNvSpPr txBox="1"/>
          <p:nvPr/>
        </p:nvSpPr>
        <p:spPr>
          <a:xfrm>
            <a:off x="4247131" y="3602086"/>
            <a:ext cx="58097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VOLUMEN Y FUERZA DEL PELO</a:t>
            </a:r>
          </a:p>
          <a:p>
            <a:r>
              <a:rPr lang="es-C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 DONDE SE FIJA EL PIGMENTO (MELANINA)</a:t>
            </a:r>
          </a:p>
          <a:p>
            <a:r>
              <a:rPr lang="es-C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COLOR DEL PELO</a:t>
            </a:r>
          </a:p>
          <a:p>
            <a:r>
              <a:rPr lang="es-C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CÉLULAS CORNIFICADAS - PIGMENTOS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A34A4A7-78C2-488A-80B0-AFE1035601D5}"/>
              </a:ext>
            </a:extLst>
          </p:cNvPr>
          <p:cNvSpPr txBox="1"/>
          <p:nvPr/>
        </p:nvSpPr>
        <p:spPr>
          <a:xfrm>
            <a:off x="4130044" y="5276393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MÉDULA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B14B292-6ECA-4851-ACA4-6B601AEC5940}"/>
              </a:ext>
            </a:extLst>
          </p:cNvPr>
          <p:cNvSpPr txBox="1"/>
          <p:nvPr/>
        </p:nvSpPr>
        <p:spPr>
          <a:xfrm>
            <a:off x="4068711" y="5673548"/>
            <a:ext cx="61052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NÚCLEO DEL PELO</a:t>
            </a:r>
          </a:p>
          <a:p>
            <a:r>
              <a:rPr lang="es-C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CÉLULAS DE QUERATINA</a:t>
            </a:r>
          </a:p>
        </p:txBody>
      </p:sp>
    </p:spTree>
    <p:extLst>
      <p:ext uri="{BB962C8B-B14F-4D97-AF65-F5344CB8AC3E}">
        <p14:creationId xmlns:p14="http://schemas.microsoft.com/office/powerpoint/2010/main" val="187129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38326F-4B6E-4822-B271-9B7604085661}"/>
              </a:ext>
            </a:extLst>
          </p:cNvPr>
          <p:cNvSpPr txBox="1"/>
          <p:nvPr/>
        </p:nvSpPr>
        <p:spPr>
          <a:xfrm>
            <a:off x="2684656" y="835671"/>
            <a:ext cx="6105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7030A0"/>
                </a:solidFill>
                <a:latin typeface="Algerian" panose="04020705040A02060702" pitchFamily="82" charset="0"/>
              </a:rPr>
              <a:t>La importancia del pelo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763D1F3-DEC3-42B4-971D-B8DDDA9E3C7B}"/>
              </a:ext>
            </a:extLst>
          </p:cNvPr>
          <p:cNvSpPr txBox="1"/>
          <p:nvPr/>
        </p:nvSpPr>
        <p:spPr>
          <a:xfrm>
            <a:off x="1282854" y="1850149"/>
            <a:ext cx="962629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 dejar expuesta la piel y prevenir el frío, el calor, infecciones, dermatitis, filtrar los rayos UV y evitar agresiones mecánicas y químicas (arañazos, raspones, desgarros, contacto directo con productos tóxicos, etc.). </a:t>
            </a:r>
          </a:p>
          <a:p>
            <a:endParaRPr lang="es-CO" sz="1800" b="1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2D24E89-A699-4F2A-8FE3-A3A5379E7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642" y="3866461"/>
            <a:ext cx="4286147" cy="266192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52A38A7-CED6-47D7-B3F7-A77DFC6C1F29}"/>
              </a:ext>
            </a:extLst>
          </p:cNvPr>
          <p:cNvSpPr txBox="1"/>
          <p:nvPr/>
        </p:nvSpPr>
        <p:spPr>
          <a:xfrm>
            <a:off x="855856" y="448279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7030A0"/>
                </a:solidFill>
                <a:latin typeface="Algerian" panose="04020705040A02060702" pitchFamily="82" charset="0"/>
              </a:rPr>
              <a:t>FASES DE CRECIMIENTO</a:t>
            </a:r>
          </a:p>
        </p:txBody>
      </p:sp>
    </p:spTree>
    <p:extLst>
      <p:ext uri="{BB962C8B-B14F-4D97-AF65-F5344CB8AC3E}">
        <p14:creationId xmlns:p14="http://schemas.microsoft.com/office/powerpoint/2010/main" val="3605309179"/>
      </p:ext>
    </p:extLst>
  </p:cSld>
  <p:clrMapOvr>
    <a:masterClrMapping/>
  </p:clrMapOvr>
</p:sld>
</file>

<file path=ppt/theme/theme1.xml><?xml version="1.0" encoding="utf-8"?>
<a:theme xmlns:a="http://schemas.openxmlformats.org/drawingml/2006/main" name="Vista">
  <a:themeElements>
    <a:clrScheme name="Vista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sta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sta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128</TotalTime>
  <Words>444</Words>
  <Application>Microsoft Office PowerPoint</Application>
  <PresentationFormat>Panorámica</PresentationFormat>
  <Paragraphs>96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Algerian</vt:lpstr>
      <vt:lpstr>Arial</vt:lpstr>
      <vt:lpstr>Century Schoolbook</vt:lpstr>
      <vt:lpstr>galano_grotesqueregular</vt:lpstr>
      <vt:lpstr>Wingdings 2</vt:lpstr>
      <vt:lpstr>Vista</vt:lpstr>
      <vt:lpstr>ESTETICA CANINA Y FELINA </vt:lpstr>
      <vt:lpstr>objetivos</vt:lpstr>
      <vt:lpstr>GLOSARIO</vt:lpstr>
      <vt:lpstr>HISTORIA DE LA PELUQUERIA CANINA</vt:lpstr>
      <vt:lpstr>EDAD ANTIGUA Y EDAD MEDIA</vt:lpstr>
      <vt:lpstr>BURGUESÍA</vt:lpstr>
      <vt:lpstr>Presentación de PowerPoint</vt:lpstr>
      <vt:lpstr>Presentación de PowerPoint</vt:lpstr>
      <vt:lpstr>Presentación de PowerPoint</vt:lpstr>
      <vt:lpstr>MANTOS</vt:lpstr>
      <vt:lpstr>Manto de pelo corto </vt:lpstr>
      <vt:lpstr>Manto de capa doble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ESTETICA CANINA Y FELINA</dc:title>
  <dc:creator>Malory</dc:creator>
  <cp:lastModifiedBy>Malory</cp:lastModifiedBy>
  <cp:revision>16</cp:revision>
  <dcterms:created xsi:type="dcterms:W3CDTF">2025-06-15T23:10:00Z</dcterms:created>
  <dcterms:modified xsi:type="dcterms:W3CDTF">2025-06-16T01:18:18Z</dcterms:modified>
</cp:coreProperties>
</file>