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Neue Montreal Bold" panose="020B0604020202020204" charset="0"/>
      <p:regular r:id="rId18"/>
    </p:embeddedFont>
    <p:embeddedFont>
      <p:font typeface="Inter" panose="020B0604020202020204" charset="0"/>
      <p:regular r:id="rId19"/>
    </p:embeddedFont>
    <p:embeddedFont>
      <p:font typeface="Neue Montreal"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5" d="100"/>
          <a:sy n="45" d="100"/>
        </p:scale>
        <p:origin x="81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sv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6.sv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6.sv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hyperlink" Target="https://m.youtube.com/watch?v=i9uS6r3XBPw&amp;pp=ygUyQW7DoWxpc2lzIFNlbWnDs3RpY28gZGUgbGEgUHVibGljaWRhZCBkZSBDb2NhLUNvbGE%3D" TargetMode="External"/><Relationship Id="rId5" Type="http://schemas.openxmlformats.org/officeDocument/2006/relationships/image" Target="../media/image7.jpeg"/><Relationship Id="rId10" Type="http://schemas.openxmlformats.org/officeDocument/2006/relationships/hyperlink" Target="https://m.youtube.com/watch?v=KOA1-whIhW4&amp;pp=ygU0QW7DoWxpc2lzIFNlbWnDs3RpY28gZGUgbGEgUHVibGljaWRhZCBkZSBDaGFuZWwgTsKwNQ%3D%3D" TargetMode="External"/><Relationship Id="rId4" Type="http://schemas.openxmlformats.org/officeDocument/2006/relationships/image" Target="../media/image6.jpeg"/><Relationship Id="rId9" Type="http://schemas.openxmlformats.org/officeDocument/2006/relationships/hyperlink" Target="https://m.youtube.com/watch?v=aIhTk8CT_VY&amp;pp=ygUtQW7DoWxpc2lzIFNlbWnDs3RpY28gZGUgbGEgUHVibGljaWRhZCBkZSBOaWt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0D0D"/>
        </a:solidFill>
        <a:effectLst/>
      </p:bgPr>
    </p:bg>
    <p:spTree>
      <p:nvGrpSpPr>
        <p:cNvPr id="1" name=""/>
        <p:cNvGrpSpPr/>
        <p:nvPr/>
      </p:nvGrpSpPr>
      <p:grpSpPr>
        <a:xfrm>
          <a:off x="0" y="0"/>
          <a:ext cx="0" cy="0"/>
          <a:chOff x="0" y="0"/>
          <a:chExt cx="0" cy="0"/>
        </a:xfrm>
      </p:grpSpPr>
      <p:sp>
        <p:nvSpPr>
          <p:cNvPr id="2" name="Freeform 2"/>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519681">
            <a:off x="5110297" y="2309422"/>
            <a:ext cx="18571789" cy="9525780"/>
          </a:xfrm>
          <a:custGeom>
            <a:avLst/>
            <a:gdLst/>
            <a:ahLst/>
            <a:cxnLst/>
            <a:rect l="l" t="t" r="r" b="b"/>
            <a:pathLst>
              <a:path w="18571789" h="9525780">
                <a:moveTo>
                  <a:pt x="0" y="0"/>
                </a:moveTo>
                <a:lnTo>
                  <a:pt x="18571789" y="0"/>
                </a:lnTo>
                <a:lnTo>
                  <a:pt x="18571789" y="9525781"/>
                </a:lnTo>
                <a:lnTo>
                  <a:pt x="0" y="9525781"/>
                </a:lnTo>
                <a:lnTo>
                  <a:pt x="0" y="0"/>
                </a:lnTo>
                <a:close/>
              </a:path>
            </a:pathLst>
          </a:custGeom>
          <a:blipFill>
            <a:blip r:embed="rId4">
              <a:alphaModFix amt="15000"/>
              <a:extLst>
                <a:ext uri="{96DAC541-7B7A-43D3-8B79-37D633B846F1}">
                  <asvg:svgBlip xmlns:asvg="http://schemas.microsoft.com/office/drawing/2016/SVG/main" xmlns="" r:embed="rId5"/>
                </a:ext>
              </a:extLst>
            </a:blip>
            <a:stretch>
              <a:fillRect/>
            </a:stretch>
          </a:blipFill>
        </p:spPr>
      </p:sp>
      <p:sp>
        <p:nvSpPr>
          <p:cNvPr id="4" name="Freeform 4"/>
          <p:cNvSpPr/>
          <p:nvPr/>
        </p:nvSpPr>
        <p:spPr>
          <a:xfrm rot="-207148">
            <a:off x="-3858935" y="-5190012"/>
            <a:ext cx="18571789" cy="9525780"/>
          </a:xfrm>
          <a:custGeom>
            <a:avLst/>
            <a:gdLst/>
            <a:ahLst/>
            <a:cxnLst/>
            <a:rect l="l" t="t" r="r" b="b"/>
            <a:pathLst>
              <a:path w="18571789" h="9525780">
                <a:moveTo>
                  <a:pt x="0" y="0"/>
                </a:moveTo>
                <a:lnTo>
                  <a:pt x="18571789" y="0"/>
                </a:lnTo>
                <a:lnTo>
                  <a:pt x="18571789" y="9525780"/>
                </a:lnTo>
                <a:lnTo>
                  <a:pt x="0" y="9525780"/>
                </a:lnTo>
                <a:lnTo>
                  <a:pt x="0" y="0"/>
                </a:lnTo>
                <a:close/>
              </a:path>
            </a:pathLst>
          </a:custGeom>
          <a:blipFill>
            <a:blip r:embed="rId4">
              <a:alphaModFix amt="15000"/>
              <a:extLst>
                <a:ext uri="{96DAC541-7B7A-43D3-8B79-37D633B846F1}">
                  <asvg:svgBlip xmlns:asvg="http://schemas.microsoft.com/office/drawing/2016/SVG/main" xmlns="" r:embed="rId5"/>
                </a:ext>
              </a:extLst>
            </a:blip>
            <a:stretch>
              <a:fillRect/>
            </a:stretch>
          </a:blipFill>
        </p:spPr>
      </p:sp>
      <p:grpSp>
        <p:nvGrpSpPr>
          <p:cNvPr id="5" name="Group 5"/>
          <p:cNvGrpSpPr/>
          <p:nvPr/>
        </p:nvGrpSpPr>
        <p:grpSpPr>
          <a:xfrm>
            <a:off x="13979830" y="1072430"/>
            <a:ext cx="3279470" cy="784945"/>
            <a:chOff x="0" y="0"/>
            <a:chExt cx="863729" cy="206735"/>
          </a:xfrm>
        </p:grpSpPr>
        <p:sp>
          <p:nvSpPr>
            <p:cNvPr id="6" name="Freeform 6"/>
            <p:cNvSpPr/>
            <p:nvPr/>
          </p:nvSpPr>
          <p:spPr>
            <a:xfrm>
              <a:off x="0" y="0"/>
              <a:ext cx="863729" cy="206735"/>
            </a:xfrm>
            <a:custGeom>
              <a:avLst/>
              <a:gdLst/>
              <a:ahLst/>
              <a:cxnLst/>
              <a:rect l="l" t="t" r="r" b="b"/>
              <a:pathLst>
                <a:path w="863729" h="206735">
                  <a:moveTo>
                    <a:pt x="103367" y="0"/>
                  </a:moveTo>
                  <a:lnTo>
                    <a:pt x="760362" y="0"/>
                  </a:lnTo>
                  <a:cubicBezTo>
                    <a:pt x="787776" y="0"/>
                    <a:pt x="814068" y="10890"/>
                    <a:pt x="833453" y="30276"/>
                  </a:cubicBezTo>
                  <a:cubicBezTo>
                    <a:pt x="852838" y="49661"/>
                    <a:pt x="863729" y="75953"/>
                    <a:pt x="863729" y="103367"/>
                  </a:cubicBezTo>
                  <a:lnTo>
                    <a:pt x="863729" y="103367"/>
                  </a:lnTo>
                  <a:cubicBezTo>
                    <a:pt x="863729" y="130782"/>
                    <a:pt x="852838" y="157074"/>
                    <a:pt x="833453" y="176459"/>
                  </a:cubicBezTo>
                  <a:cubicBezTo>
                    <a:pt x="814068" y="195844"/>
                    <a:pt x="787776" y="206735"/>
                    <a:pt x="760362" y="206735"/>
                  </a:cubicBezTo>
                  <a:lnTo>
                    <a:pt x="103367" y="206735"/>
                  </a:lnTo>
                  <a:cubicBezTo>
                    <a:pt x="75953" y="206735"/>
                    <a:pt x="49661" y="195844"/>
                    <a:pt x="30276" y="176459"/>
                  </a:cubicBezTo>
                  <a:cubicBezTo>
                    <a:pt x="10890" y="157074"/>
                    <a:pt x="0" y="130782"/>
                    <a:pt x="0" y="103367"/>
                  </a:cubicBezTo>
                  <a:lnTo>
                    <a:pt x="0" y="103367"/>
                  </a:lnTo>
                  <a:cubicBezTo>
                    <a:pt x="0" y="75953"/>
                    <a:pt x="10890" y="49661"/>
                    <a:pt x="30276" y="30276"/>
                  </a:cubicBezTo>
                  <a:cubicBezTo>
                    <a:pt x="49661" y="10890"/>
                    <a:pt x="75953" y="0"/>
                    <a:pt x="103367" y="0"/>
                  </a:cubicBezTo>
                  <a:close/>
                </a:path>
              </a:pathLst>
            </a:custGeom>
            <a:solidFill>
              <a:srgbClr val="68DE68"/>
            </a:solidFill>
          </p:spPr>
        </p:sp>
        <p:sp>
          <p:nvSpPr>
            <p:cNvPr id="7" name="TextBox 7"/>
            <p:cNvSpPr txBox="1"/>
            <p:nvPr/>
          </p:nvSpPr>
          <p:spPr>
            <a:xfrm>
              <a:off x="0" y="-38100"/>
              <a:ext cx="863729" cy="244835"/>
            </a:xfrm>
            <a:prstGeom prst="rect">
              <a:avLst/>
            </a:prstGeom>
          </p:spPr>
          <p:txBody>
            <a:bodyPr lIns="50800" tIns="50800" rIns="50800" bIns="50800" rtlCol="0" anchor="ctr"/>
            <a:lstStyle/>
            <a:p>
              <a:pPr algn="ctr">
                <a:lnSpc>
                  <a:spcPts val="2520"/>
                </a:lnSpc>
              </a:pPr>
              <a:endParaRPr/>
            </a:p>
          </p:txBody>
        </p:sp>
      </p:grpSp>
      <p:grpSp>
        <p:nvGrpSpPr>
          <p:cNvPr id="8" name="Group 8"/>
          <p:cNvGrpSpPr/>
          <p:nvPr/>
        </p:nvGrpSpPr>
        <p:grpSpPr>
          <a:xfrm>
            <a:off x="14275761" y="1344472"/>
            <a:ext cx="240861" cy="24086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0D0D"/>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520"/>
                </a:lnSpc>
              </a:pPr>
              <a:endParaRPr/>
            </a:p>
          </p:txBody>
        </p:sp>
      </p:grpSp>
      <p:sp>
        <p:nvSpPr>
          <p:cNvPr id="11" name="TextBox 11"/>
          <p:cNvSpPr txBox="1"/>
          <p:nvPr/>
        </p:nvSpPr>
        <p:spPr>
          <a:xfrm>
            <a:off x="1028700" y="1940291"/>
            <a:ext cx="13954125" cy="10946514"/>
          </a:xfrm>
          <a:prstGeom prst="rect">
            <a:avLst/>
          </a:prstGeom>
        </p:spPr>
        <p:txBody>
          <a:bodyPr lIns="0" tIns="0" rIns="0" bIns="0" rtlCol="0" anchor="t">
            <a:spAutoFit/>
          </a:bodyPr>
          <a:lstStyle/>
          <a:p>
            <a:pPr algn="l">
              <a:lnSpc>
                <a:spcPts val="23485"/>
              </a:lnSpc>
            </a:pPr>
            <a:r>
              <a:rPr lang="en-US" sz="16775">
                <a:solidFill>
                  <a:srgbClr val="FFFFFF"/>
                </a:solidFill>
                <a:latin typeface="Neue Montreal"/>
                <a:ea typeface="Neue Montreal"/>
                <a:cs typeface="Neue Montreal"/>
                <a:sym typeface="Neue Montreal"/>
              </a:rPr>
              <a:t>Semiótica y Publicidad</a:t>
            </a:r>
          </a:p>
          <a:p>
            <a:pPr algn="l">
              <a:lnSpc>
                <a:spcPts val="23485"/>
              </a:lnSpc>
            </a:pPr>
            <a:endParaRPr lang="en-US" sz="16775">
              <a:solidFill>
                <a:srgbClr val="FFFFFF"/>
              </a:solidFill>
              <a:latin typeface="Neue Montreal"/>
              <a:ea typeface="Neue Montreal"/>
              <a:cs typeface="Neue Montreal"/>
              <a:sym typeface="Neue Montreal"/>
            </a:endParaRPr>
          </a:p>
          <a:p>
            <a:pPr algn="l">
              <a:lnSpc>
                <a:spcPts val="9897"/>
              </a:lnSpc>
            </a:pPr>
            <a:endParaRPr lang="en-US" sz="16775">
              <a:solidFill>
                <a:srgbClr val="FFFFFF"/>
              </a:solidFill>
              <a:latin typeface="Neue Montreal"/>
              <a:ea typeface="Neue Montreal"/>
              <a:cs typeface="Neue Montreal"/>
              <a:sym typeface="Neue Montreal"/>
            </a:endParaRPr>
          </a:p>
        </p:txBody>
      </p:sp>
      <p:sp>
        <p:nvSpPr>
          <p:cNvPr id="12" name="TextBox 12"/>
          <p:cNvSpPr txBox="1"/>
          <p:nvPr/>
        </p:nvSpPr>
        <p:spPr>
          <a:xfrm>
            <a:off x="14576362" y="1258210"/>
            <a:ext cx="2254313" cy="365760"/>
          </a:xfrm>
          <a:prstGeom prst="rect">
            <a:avLst/>
          </a:prstGeom>
        </p:spPr>
        <p:txBody>
          <a:bodyPr lIns="0" tIns="0" rIns="0" bIns="0" rtlCol="0" anchor="t">
            <a:spAutoFit/>
          </a:bodyPr>
          <a:lstStyle/>
          <a:p>
            <a:pPr marL="0" lvl="0" indent="0" algn="r">
              <a:lnSpc>
                <a:spcPts val="2940"/>
              </a:lnSpc>
              <a:spcBef>
                <a:spcPct val="0"/>
              </a:spcBef>
            </a:pPr>
            <a:r>
              <a:rPr lang="en-US" sz="2100">
                <a:solidFill>
                  <a:srgbClr val="0D0D0D"/>
                </a:solidFill>
                <a:latin typeface="Neue Montreal"/>
                <a:ea typeface="Neue Montreal"/>
                <a:cs typeface="Neue Montreal"/>
                <a:sym typeface="Neue Montreal"/>
              </a:rPr>
              <a:t>Presentación 2025</a:t>
            </a:r>
          </a:p>
        </p:txBody>
      </p:sp>
      <p:sp>
        <p:nvSpPr>
          <p:cNvPr id="13" name="TextBox 13"/>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FFFFFF"/>
                </a:solidFill>
                <a:latin typeface="Neue Montreal Bold"/>
                <a:ea typeface="Neue Montreal Bold"/>
                <a:cs typeface="Neue Montreal Bold"/>
                <a:sym typeface="Neue Montreal Bold"/>
              </a:rPr>
              <a:t>Daniel Lozano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71550" y="2367582"/>
            <a:ext cx="8803095" cy="4204729"/>
          </a:xfrm>
          <a:prstGeom prst="rect">
            <a:avLst/>
          </a:prstGeom>
        </p:spPr>
        <p:txBody>
          <a:bodyPr lIns="0" tIns="0" rIns="0" bIns="0" rtlCol="0" anchor="t">
            <a:spAutoFit/>
          </a:bodyPr>
          <a:lstStyle/>
          <a:p>
            <a:pPr algn="l">
              <a:lnSpc>
                <a:spcPts val="6584"/>
              </a:lnSpc>
            </a:pPr>
            <a:r>
              <a:rPr lang="en-US" sz="6584">
                <a:solidFill>
                  <a:srgbClr val="0D0D0D"/>
                </a:solidFill>
                <a:latin typeface="Neue Montreal"/>
                <a:ea typeface="Neue Montreal"/>
                <a:cs typeface="Neue Montreal"/>
                <a:sym typeface="Neue Montreal"/>
              </a:rPr>
              <a:t>Importancia de la Semiótica en la Estrategia Publicitaria</a:t>
            </a:r>
          </a:p>
          <a:p>
            <a:pPr algn="l">
              <a:lnSpc>
                <a:spcPts val="6584"/>
              </a:lnSpc>
            </a:pPr>
            <a:r>
              <a:rPr lang="en-US" sz="6584">
                <a:solidFill>
                  <a:srgbClr val="0D0D0D"/>
                </a:solidFill>
                <a:latin typeface="Neue Montreal"/>
                <a:ea typeface="Neue Montreal"/>
                <a:cs typeface="Neue Montreal"/>
                <a:sym typeface="Neue Montreal"/>
              </a:rPr>
              <a:t> </a:t>
            </a:r>
          </a:p>
          <a:p>
            <a:pPr algn="l">
              <a:lnSpc>
                <a:spcPts val="6584"/>
              </a:lnSpc>
            </a:pPr>
            <a:endParaRPr lang="en-US" sz="6584">
              <a:solidFill>
                <a:srgbClr val="0D0D0D"/>
              </a:solidFill>
              <a:latin typeface="Neue Montreal"/>
              <a:ea typeface="Neue Montreal"/>
              <a:cs typeface="Neue Montreal"/>
              <a:sym typeface="Neue Montreal"/>
            </a:endParaRPr>
          </a:p>
        </p:txBody>
      </p:sp>
      <p:sp>
        <p:nvSpPr>
          <p:cNvPr id="3" name="Freeform 3"/>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 </a:t>
            </a:r>
          </a:p>
        </p:txBody>
      </p:sp>
      <p:grpSp>
        <p:nvGrpSpPr>
          <p:cNvPr id="5" name="Group 5"/>
          <p:cNvGrpSpPr/>
          <p:nvPr/>
        </p:nvGrpSpPr>
        <p:grpSpPr>
          <a:xfrm>
            <a:off x="2220755" y="5313648"/>
            <a:ext cx="13846491" cy="3944652"/>
            <a:chOff x="0" y="0"/>
            <a:chExt cx="3646812" cy="1038921"/>
          </a:xfrm>
        </p:grpSpPr>
        <p:sp>
          <p:nvSpPr>
            <p:cNvPr id="6" name="Freeform 6"/>
            <p:cNvSpPr/>
            <p:nvPr/>
          </p:nvSpPr>
          <p:spPr>
            <a:xfrm>
              <a:off x="0" y="0"/>
              <a:ext cx="3646812" cy="1038921"/>
            </a:xfrm>
            <a:custGeom>
              <a:avLst/>
              <a:gdLst/>
              <a:ahLst/>
              <a:cxnLst/>
              <a:rect l="l" t="t" r="r" b="b"/>
              <a:pathLst>
                <a:path w="3646812" h="1038921">
                  <a:moveTo>
                    <a:pt x="55913" y="0"/>
                  </a:moveTo>
                  <a:lnTo>
                    <a:pt x="3590900" y="0"/>
                  </a:lnTo>
                  <a:cubicBezTo>
                    <a:pt x="3621779" y="0"/>
                    <a:pt x="3646812" y="25033"/>
                    <a:pt x="3646812" y="55913"/>
                  </a:cubicBezTo>
                  <a:lnTo>
                    <a:pt x="3646812" y="983008"/>
                  </a:lnTo>
                  <a:cubicBezTo>
                    <a:pt x="3646812" y="1013888"/>
                    <a:pt x="3621779" y="1038921"/>
                    <a:pt x="3590900" y="1038921"/>
                  </a:cubicBezTo>
                  <a:lnTo>
                    <a:pt x="55913" y="1038921"/>
                  </a:lnTo>
                  <a:cubicBezTo>
                    <a:pt x="25033" y="1038921"/>
                    <a:pt x="0" y="1013888"/>
                    <a:pt x="0" y="983008"/>
                  </a:cubicBezTo>
                  <a:lnTo>
                    <a:pt x="0" y="55913"/>
                  </a:lnTo>
                  <a:cubicBezTo>
                    <a:pt x="0" y="25033"/>
                    <a:pt x="25033" y="0"/>
                    <a:pt x="55913" y="0"/>
                  </a:cubicBezTo>
                  <a:close/>
                </a:path>
              </a:pathLst>
            </a:custGeom>
            <a:solidFill>
              <a:srgbClr val="0D0D0D"/>
            </a:solidFill>
          </p:spPr>
        </p:sp>
        <p:sp>
          <p:nvSpPr>
            <p:cNvPr id="7" name="TextBox 7"/>
            <p:cNvSpPr txBox="1"/>
            <p:nvPr/>
          </p:nvSpPr>
          <p:spPr>
            <a:xfrm>
              <a:off x="0" y="-38100"/>
              <a:ext cx="3646812" cy="1077021"/>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a:off x="1028700" y="5831681"/>
            <a:ext cx="404812" cy="404812"/>
          </a:xfrm>
          <a:custGeom>
            <a:avLst/>
            <a:gdLst/>
            <a:ahLst/>
            <a:cxnLst/>
            <a:rect l="l" t="t" r="r" b="b"/>
            <a:pathLst>
              <a:path w="404812" h="404812">
                <a:moveTo>
                  <a:pt x="0" y="0"/>
                </a:moveTo>
                <a:lnTo>
                  <a:pt x="404812" y="0"/>
                </a:lnTo>
                <a:lnTo>
                  <a:pt x="404812" y="404813"/>
                </a:lnTo>
                <a:lnTo>
                  <a:pt x="0" y="40481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TextBox 9"/>
          <p:cNvSpPr txBox="1"/>
          <p:nvPr/>
        </p:nvSpPr>
        <p:spPr>
          <a:xfrm>
            <a:off x="2555864" y="5587308"/>
            <a:ext cx="13176273" cy="3340182"/>
          </a:xfrm>
          <a:prstGeom prst="rect">
            <a:avLst/>
          </a:prstGeom>
        </p:spPr>
        <p:txBody>
          <a:bodyPr lIns="0" tIns="0" rIns="0" bIns="0" rtlCol="0" anchor="t">
            <a:spAutoFit/>
          </a:bodyPr>
          <a:lstStyle/>
          <a:p>
            <a:pPr algn="l">
              <a:lnSpc>
                <a:spcPts val="3839"/>
              </a:lnSpc>
            </a:pPr>
            <a:r>
              <a:rPr lang="en-US" sz="2742">
                <a:solidFill>
                  <a:srgbClr val="FFFFFF"/>
                </a:solidFill>
                <a:latin typeface="Inter"/>
                <a:ea typeface="Inter"/>
                <a:cs typeface="Inter"/>
                <a:sym typeface="Inter"/>
              </a:rPr>
              <a:t>1. Segmentación de Audiencias: Ayuda a personalizar mensajes para diferentes grupos culturales y sociales.</a:t>
            </a:r>
          </a:p>
          <a:p>
            <a:pPr algn="l">
              <a:lnSpc>
                <a:spcPts val="3839"/>
              </a:lnSpc>
            </a:pPr>
            <a:r>
              <a:rPr lang="en-US" sz="2742">
                <a:solidFill>
                  <a:srgbClr val="FFFFFF"/>
                </a:solidFill>
                <a:latin typeface="Inter"/>
                <a:ea typeface="Inter"/>
                <a:cs typeface="Inter"/>
                <a:sym typeface="Inter"/>
              </a:rPr>
              <a:t> 2. Posicionamiento de Marca: Los signos construyen una percepción única de la marca en la mente del consumidor.</a:t>
            </a:r>
          </a:p>
          <a:p>
            <a:pPr algn="l">
              <a:lnSpc>
                <a:spcPts val="3839"/>
              </a:lnSpc>
            </a:pPr>
            <a:r>
              <a:rPr lang="en-US" sz="2742">
                <a:solidFill>
                  <a:srgbClr val="FFFFFF"/>
                </a:solidFill>
                <a:latin typeface="Inter"/>
                <a:ea typeface="Inter"/>
                <a:cs typeface="Inter"/>
                <a:sym typeface="Inter"/>
              </a:rPr>
              <a:t> 3. Adaptación Cultural: Permite diseñar campañas relevantes para mercados globales, evitando malentendidos</a:t>
            </a:r>
          </a:p>
          <a:p>
            <a:pPr algn="l">
              <a:lnSpc>
                <a:spcPts val="3839"/>
              </a:lnSpc>
            </a:pPr>
            <a:endParaRPr lang="en-US" sz="2742">
              <a:solidFill>
                <a:srgbClr val="FFFFFF"/>
              </a:solidFill>
              <a:latin typeface="Inter"/>
              <a:ea typeface="Inter"/>
              <a:cs typeface="Inter"/>
              <a:sym typeface="Inter"/>
            </a:endParaRPr>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71550" y="2424732"/>
            <a:ext cx="7357349" cy="2712086"/>
          </a:xfrm>
          <a:prstGeom prst="rect">
            <a:avLst/>
          </a:prstGeom>
        </p:spPr>
        <p:txBody>
          <a:bodyPr lIns="0" tIns="0" rIns="0" bIns="0" rtlCol="0" anchor="t">
            <a:spAutoFit/>
          </a:bodyPr>
          <a:lstStyle/>
          <a:p>
            <a:pPr algn="l">
              <a:lnSpc>
                <a:spcPts val="10400"/>
              </a:lnSpc>
            </a:pPr>
            <a:r>
              <a:rPr lang="en-US" sz="10400">
                <a:solidFill>
                  <a:srgbClr val="0D0D0D"/>
                </a:solidFill>
                <a:latin typeface="Neue Montreal"/>
                <a:ea typeface="Neue Montreal"/>
                <a:cs typeface="Neue Montreal"/>
                <a:sym typeface="Neue Montreal"/>
              </a:rPr>
              <a:t>Conclusiones </a:t>
            </a:r>
          </a:p>
        </p:txBody>
      </p:sp>
      <p:sp>
        <p:nvSpPr>
          <p:cNvPr id="3" name="TextBox 3"/>
          <p:cNvSpPr txBox="1"/>
          <p:nvPr/>
        </p:nvSpPr>
        <p:spPr>
          <a:xfrm>
            <a:off x="688019" y="4217909"/>
            <a:ext cx="16911962" cy="4561647"/>
          </a:xfrm>
          <a:prstGeom prst="rect">
            <a:avLst/>
          </a:prstGeom>
        </p:spPr>
        <p:txBody>
          <a:bodyPr lIns="0" tIns="0" rIns="0" bIns="0" rtlCol="0" anchor="t">
            <a:spAutoFit/>
          </a:bodyPr>
          <a:lstStyle/>
          <a:p>
            <a:pPr algn="l">
              <a:lnSpc>
                <a:spcPts val="4087"/>
              </a:lnSpc>
            </a:pPr>
            <a:r>
              <a:rPr lang="en-US" sz="2919">
                <a:solidFill>
                  <a:srgbClr val="0D0D0D"/>
                </a:solidFill>
                <a:latin typeface="Inter"/>
                <a:ea typeface="Inter"/>
                <a:cs typeface="Inter"/>
                <a:sym typeface="Inter"/>
              </a:rPr>
              <a:t>La semiótica es un pilar esencial en la publicidad, ya que permite comprender y construir mensajes efectivos que conecten con el público en múltiples niveles. Al dominar el lenguaje de los signos, las marcas no solo logran ser memorables, sino también relevantes en un mundo donde los significados evolucionan constantemente. De esta manera, la publicidad transforma los productos en experiencias, apelando a emociones, valores y aspiraciones para construir conexiones profundas y significativas con los consumidores. En definitiva, entender la semiótica en publicidad es entender cómo las marcas hablan el idioma de sus audiencias y crean vínculos que trascienden el simple acto de consumo.</a:t>
            </a:r>
          </a:p>
          <a:p>
            <a:pPr algn="l">
              <a:lnSpc>
                <a:spcPts val="4087"/>
              </a:lnSpc>
            </a:pPr>
            <a:endParaRPr lang="en-US" sz="2919">
              <a:solidFill>
                <a:srgbClr val="0D0D0D"/>
              </a:solidFill>
              <a:latin typeface="Inter"/>
              <a:ea typeface="Inter"/>
              <a:cs typeface="Inter"/>
              <a:sym typeface="Inter"/>
            </a:endParaRPr>
          </a:p>
        </p:txBody>
      </p:sp>
      <p:sp>
        <p:nvSpPr>
          <p:cNvPr id="4" name="Freeform 4"/>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TextBox 5"/>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 </a:t>
            </a:r>
          </a:p>
        </p:txBody>
      </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0D0D"/>
        </a:solidFill>
        <a:effectLst/>
      </p:bgPr>
    </p:bg>
    <p:spTree>
      <p:nvGrpSpPr>
        <p:cNvPr id="1" name=""/>
        <p:cNvGrpSpPr/>
        <p:nvPr/>
      </p:nvGrpSpPr>
      <p:grpSpPr>
        <a:xfrm>
          <a:off x="0" y="0"/>
          <a:ext cx="0" cy="0"/>
          <a:chOff x="0" y="0"/>
          <a:chExt cx="0" cy="0"/>
        </a:xfrm>
      </p:grpSpPr>
      <p:sp>
        <p:nvSpPr>
          <p:cNvPr id="2" name="Freeform 2"/>
          <p:cNvSpPr/>
          <p:nvPr/>
        </p:nvSpPr>
        <p:spPr>
          <a:xfrm rot="-1519681">
            <a:off x="3188019" y="1673006"/>
            <a:ext cx="18571789" cy="9525780"/>
          </a:xfrm>
          <a:custGeom>
            <a:avLst/>
            <a:gdLst/>
            <a:ahLst/>
            <a:cxnLst/>
            <a:rect l="l" t="t" r="r" b="b"/>
            <a:pathLst>
              <a:path w="18571789" h="9525780">
                <a:moveTo>
                  <a:pt x="0" y="0"/>
                </a:moveTo>
                <a:lnTo>
                  <a:pt x="18571789" y="0"/>
                </a:lnTo>
                <a:lnTo>
                  <a:pt x="18571789" y="9525780"/>
                </a:lnTo>
                <a:lnTo>
                  <a:pt x="0" y="952578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07148">
            <a:off x="-3892166" y="-4762890"/>
            <a:ext cx="18571789" cy="9525780"/>
          </a:xfrm>
          <a:custGeom>
            <a:avLst/>
            <a:gdLst/>
            <a:ahLst/>
            <a:cxnLst/>
            <a:rect l="l" t="t" r="r" b="b"/>
            <a:pathLst>
              <a:path w="18571789" h="9525780">
                <a:moveTo>
                  <a:pt x="0" y="0"/>
                </a:moveTo>
                <a:lnTo>
                  <a:pt x="18571789" y="0"/>
                </a:lnTo>
                <a:lnTo>
                  <a:pt x="18571789" y="9525780"/>
                </a:lnTo>
                <a:lnTo>
                  <a:pt x="0" y="952578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grpSp>
        <p:nvGrpSpPr>
          <p:cNvPr id="4" name="Group 4"/>
          <p:cNvGrpSpPr/>
          <p:nvPr/>
        </p:nvGrpSpPr>
        <p:grpSpPr>
          <a:xfrm>
            <a:off x="14275761" y="8745397"/>
            <a:ext cx="240861" cy="240861"/>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0D0D"/>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520"/>
                </a:lnSpc>
              </a:pPr>
              <a:endParaRPr/>
            </a:p>
          </p:txBody>
        </p:sp>
      </p:grpSp>
      <p:sp>
        <p:nvSpPr>
          <p:cNvPr id="7" name="Freeform 7"/>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8" name="Group 8"/>
          <p:cNvGrpSpPr/>
          <p:nvPr/>
        </p:nvGrpSpPr>
        <p:grpSpPr>
          <a:xfrm>
            <a:off x="14275761" y="8745397"/>
            <a:ext cx="240861" cy="24086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0D0D"/>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520"/>
                </a:lnSpc>
              </a:pPr>
              <a:endParaRPr/>
            </a:p>
          </p:txBody>
        </p:sp>
      </p:grpSp>
      <p:sp>
        <p:nvSpPr>
          <p:cNvPr id="11" name="TextBox 11"/>
          <p:cNvSpPr txBox="1"/>
          <p:nvPr/>
        </p:nvSpPr>
        <p:spPr>
          <a:xfrm>
            <a:off x="1028700" y="4413399"/>
            <a:ext cx="10480051" cy="2343020"/>
          </a:xfrm>
          <a:prstGeom prst="rect">
            <a:avLst/>
          </a:prstGeom>
        </p:spPr>
        <p:txBody>
          <a:bodyPr lIns="0" tIns="0" rIns="0" bIns="0" rtlCol="0" anchor="t">
            <a:spAutoFit/>
          </a:bodyPr>
          <a:lstStyle/>
          <a:p>
            <a:pPr algn="l">
              <a:lnSpc>
                <a:spcPts val="17096"/>
              </a:lnSpc>
            </a:pPr>
            <a:r>
              <a:rPr lang="en-US" sz="18996">
                <a:solidFill>
                  <a:srgbClr val="FFFFFF"/>
                </a:solidFill>
                <a:latin typeface="Neue Montreal"/>
                <a:ea typeface="Neue Montreal"/>
                <a:cs typeface="Neue Montreal"/>
                <a:sym typeface="Neue Montreal"/>
              </a:rPr>
              <a:t>Gracias</a:t>
            </a:r>
          </a:p>
        </p:txBody>
      </p:sp>
      <p:grpSp>
        <p:nvGrpSpPr>
          <p:cNvPr id="12" name="Group 12"/>
          <p:cNvGrpSpPr/>
          <p:nvPr/>
        </p:nvGrpSpPr>
        <p:grpSpPr>
          <a:xfrm>
            <a:off x="10796587" y="1104135"/>
            <a:ext cx="6462712" cy="8078731"/>
            <a:chOff x="0" y="0"/>
            <a:chExt cx="812800" cy="1016043"/>
          </a:xfrm>
        </p:grpSpPr>
        <p:sp>
          <p:nvSpPr>
            <p:cNvPr id="13" name="Freeform 13"/>
            <p:cNvSpPr/>
            <p:nvPr/>
          </p:nvSpPr>
          <p:spPr>
            <a:xfrm>
              <a:off x="0" y="0"/>
              <a:ext cx="812800" cy="1016043"/>
            </a:xfrm>
            <a:custGeom>
              <a:avLst/>
              <a:gdLst/>
              <a:ahLst/>
              <a:cxnLst/>
              <a:rect l="l" t="t" r="r" b="b"/>
              <a:pathLst>
                <a:path w="812800" h="1016043">
                  <a:moveTo>
                    <a:pt x="0" y="0"/>
                  </a:moveTo>
                  <a:lnTo>
                    <a:pt x="812800" y="0"/>
                  </a:lnTo>
                  <a:lnTo>
                    <a:pt x="812800" y="1016043"/>
                  </a:lnTo>
                  <a:lnTo>
                    <a:pt x="0" y="1016043"/>
                  </a:lnTo>
                  <a:close/>
                </a:path>
              </a:pathLst>
            </a:custGeom>
            <a:blipFill>
              <a:blip r:embed="rId6"/>
              <a:stretch>
                <a:fillRect t="-21108" b="-21108"/>
              </a:stretch>
            </a:blipFill>
          </p:spPr>
        </p:sp>
      </p:grpSp>
      <p:sp>
        <p:nvSpPr>
          <p:cNvPr id="14" name="TextBox 14"/>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FFFFFF"/>
                </a:solidFill>
                <a:latin typeface="Neue Montreal Bold"/>
                <a:ea typeface="Neue Montreal Bold"/>
                <a:cs typeface="Neue Montreal Bold"/>
                <a:sym typeface="Neue Montreal Bold"/>
              </a:rPr>
              <a:t>Daniel Lozano </a:t>
            </a:r>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8DE68"/>
        </a:solidFill>
        <a:effectLst/>
      </p:bgPr>
    </p:bg>
    <p:spTree>
      <p:nvGrpSpPr>
        <p:cNvPr id="1" name=""/>
        <p:cNvGrpSpPr/>
        <p:nvPr/>
      </p:nvGrpSpPr>
      <p:grpSpPr>
        <a:xfrm>
          <a:off x="0" y="0"/>
          <a:ext cx="0" cy="0"/>
          <a:chOff x="0" y="0"/>
          <a:chExt cx="0" cy="0"/>
        </a:xfrm>
      </p:grpSpPr>
      <p:sp>
        <p:nvSpPr>
          <p:cNvPr id="2" name="Freeform 2"/>
          <p:cNvSpPr/>
          <p:nvPr/>
        </p:nvSpPr>
        <p:spPr>
          <a:xfrm rot="-7647213">
            <a:off x="4466835" y="-994875"/>
            <a:ext cx="20219053" cy="10370689"/>
          </a:xfrm>
          <a:custGeom>
            <a:avLst/>
            <a:gdLst/>
            <a:ahLst/>
            <a:cxnLst/>
            <a:rect l="l" t="t" r="r" b="b"/>
            <a:pathLst>
              <a:path w="20219053" h="10370689">
                <a:moveTo>
                  <a:pt x="0" y="0"/>
                </a:moveTo>
                <a:lnTo>
                  <a:pt x="20219054" y="0"/>
                </a:lnTo>
                <a:lnTo>
                  <a:pt x="20219054" y="10370690"/>
                </a:lnTo>
                <a:lnTo>
                  <a:pt x="0" y="1037069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028700" y="1604095"/>
            <a:ext cx="10480051" cy="3641089"/>
          </a:xfrm>
          <a:prstGeom prst="rect">
            <a:avLst/>
          </a:prstGeom>
        </p:spPr>
        <p:txBody>
          <a:bodyPr lIns="0" tIns="0" rIns="0" bIns="0" rtlCol="0" anchor="t">
            <a:spAutoFit/>
          </a:bodyPr>
          <a:lstStyle/>
          <a:p>
            <a:pPr algn="l">
              <a:lnSpc>
                <a:spcPts val="14560"/>
              </a:lnSpc>
            </a:pPr>
            <a:r>
              <a:rPr lang="en-US" sz="10400">
                <a:solidFill>
                  <a:srgbClr val="0D0D0D"/>
                </a:solidFill>
                <a:latin typeface="Neue Montreal"/>
                <a:ea typeface="Neue Montreal"/>
                <a:cs typeface="Neue Montreal"/>
                <a:sym typeface="Neue Montreal"/>
              </a:rPr>
              <a:t>Semiótica</a:t>
            </a:r>
          </a:p>
          <a:p>
            <a:pPr algn="l">
              <a:lnSpc>
                <a:spcPts val="14560"/>
              </a:lnSpc>
            </a:pPr>
            <a:endParaRPr lang="en-US" sz="10400">
              <a:solidFill>
                <a:srgbClr val="0D0D0D"/>
              </a:solidFill>
              <a:latin typeface="Neue Montreal"/>
              <a:ea typeface="Neue Montreal"/>
              <a:cs typeface="Neue Montreal"/>
              <a:sym typeface="Neue Montreal"/>
            </a:endParaRPr>
          </a:p>
        </p:txBody>
      </p:sp>
      <p:grpSp>
        <p:nvGrpSpPr>
          <p:cNvPr id="4" name="Group 4"/>
          <p:cNvGrpSpPr/>
          <p:nvPr/>
        </p:nvGrpSpPr>
        <p:grpSpPr>
          <a:xfrm>
            <a:off x="1849593" y="3413104"/>
            <a:ext cx="13003983" cy="5318579"/>
            <a:chOff x="0" y="0"/>
            <a:chExt cx="3424917" cy="1400778"/>
          </a:xfrm>
        </p:grpSpPr>
        <p:sp>
          <p:nvSpPr>
            <p:cNvPr id="5" name="Freeform 5"/>
            <p:cNvSpPr/>
            <p:nvPr/>
          </p:nvSpPr>
          <p:spPr>
            <a:xfrm>
              <a:off x="0" y="0"/>
              <a:ext cx="3424917" cy="1400778"/>
            </a:xfrm>
            <a:custGeom>
              <a:avLst/>
              <a:gdLst/>
              <a:ahLst/>
              <a:cxnLst/>
              <a:rect l="l" t="t" r="r" b="b"/>
              <a:pathLst>
                <a:path w="3424917" h="1400778">
                  <a:moveTo>
                    <a:pt x="59535" y="0"/>
                  </a:moveTo>
                  <a:lnTo>
                    <a:pt x="3365382" y="0"/>
                  </a:lnTo>
                  <a:cubicBezTo>
                    <a:pt x="3381172" y="0"/>
                    <a:pt x="3396315" y="6272"/>
                    <a:pt x="3407480" y="17437"/>
                  </a:cubicBezTo>
                  <a:cubicBezTo>
                    <a:pt x="3418645" y="28602"/>
                    <a:pt x="3424917" y="43745"/>
                    <a:pt x="3424917" y="59535"/>
                  </a:cubicBezTo>
                  <a:lnTo>
                    <a:pt x="3424917" y="1341243"/>
                  </a:lnTo>
                  <a:cubicBezTo>
                    <a:pt x="3424917" y="1357033"/>
                    <a:pt x="3418645" y="1372176"/>
                    <a:pt x="3407480" y="1383341"/>
                  </a:cubicBezTo>
                  <a:cubicBezTo>
                    <a:pt x="3396315" y="1394506"/>
                    <a:pt x="3381172" y="1400778"/>
                    <a:pt x="3365382" y="1400778"/>
                  </a:cubicBezTo>
                  <a:lnTo>
                    <a:pt x="59535" y="1400778"/>
                  </a:lnTo>
                  <a:cubicBezTo>
                    <a:pt x="43745" y="1400778"/>
                    <a:pt x="28602" y="1394506"/>
                    <a:pt x="17437" y="1383341"/>
                  </a:cubicBezTo>
                  <a:cubicBezTo>
                    <a:pt x="6272" y="1372176"/>
                    <a:pt x="0" y="1357033"/>
                    <a:pt x="0" y="1341243"/>
                  </a:cubicBezTo>
                  <a:lnTo>
                    <a:pt x="0" y="59535"/>
                  </a:lnTo>
                  <a:cubicBezTo>
                    <a:pt x="0" y="43745"/>
                    <a:pt x="6272" y="28602"/>
                    <a:pt x="17437" y="17437"/>
                  </a:cubicBezTo>
                  <a:cubicBezTo>
                    <a:pt x="28602" y="6272"/>
                    <a:pt x="43745" y="0"/>
                    <a:pt x="59535" y="0"/>
                  </a:cubicBezTo>
                  <a:close/>
                </a:path>
              </a:pathLst>
            </a:custGeom>
            <a:solidFill>
              <a:srgbClr val="FFFFFF"/>
            </a:solidFill>
          </p:spPr>
        </p:sp>
        <p:sp>
          <p:nvSpPr>
            <p:cNvPr id="6" name="TextBox 6"/>
            <p:cNvSpPr txBox="1"/>
            <p:nvPr/>
          </p:nvSpPr>
          <p:spPr>
            <a:xfrm>
              <a:off x="0" y="-38100"/>
              <a:ext cx="3424917" cy="1438878"/>
            </a:xfrm>
            <a:prstGeom prst="rect">
              <a:avLst/>
            </a:prstGeom>
          </p:spPr>
          <p:txBody>
            <a:bodyPr lIns="50800" tIns="50800" rIns="50800" bIns="50800" rtlCol="0" anchor="ctr"/>
            <a:lstStyle/>
            <a:p>
              <a:pPr algn="ctr">
                <a:lnSpc>
                  <a:spcPts val="2520"/>
                </a:lnSpc>
              </a:pPr>
              <a:endParaRPr/>
            </a:p>
          </p:txBody>
        </p:sp>
      </p:grpSp>
      <p:sp>
        <p:nvSpPr>
          <p:cNvPr id="7" name="TextBox 7"/>
          <p:cNvSpPr txBox="1"/>
          <p:nvPr/>
        </p:nvSpPr>
        <p:spPr>
          <a:xfrm>
            <a:off x="3027982" y="4123795"/>
            <a:ext cx="10951848" cy="4343047"/>
          </a:xfrm>
          <a:prstGeom prst="rect">
            <a:avLst/>
          </a:prstGeom>
        </p:spPr>
        <p:txBody>
          <a:bodyPr lIns="0" tIns="0" rIns="0" bIns="0" rtlCol="0" anchor="t">
            <a:spAutoFit/>
          </a:bodyPr>
          <a:lstStyle/>
          <a:p>
            <a:pPr algn="l">
              <a:lnSpc>
                <a:spcPts val="4936"/>
              </a:lnSpc>
            </a:pPr>
            <a:r>
              <a:rPr lang="en-US" sz="3525" spc="-105">
                <a:solidFill>
                  <a:srgbClr val="0D0D0D"/>
                </a:solidFill>
                <a:latin typeface="Neue Montreal"/>
                <a:ea typeface="Neue Montreal"/>
                <a:cs typeface="Neue Montreal"/>
                <a:sym typeface="Neue Montreal"/>
              </a:rPr>
              <a:t>La semiótica, el estudio de los signos y su significado, es una herramienta clave en la publicidad, ya que permite descifrar cómo los mensajes publicitarios comunican ideas, emociones y valores al público. En esencia, la semiótica ayuda a entender cómo los elementos visuales, lingüísticos y culturales en un anuncio generan impacto y persuasión</a:t>
            </a:r>
          </a:p>
          <a:p>
            <a:pPr marL="0" lvl="0" indent="0" algn="l">
              <a:lnSpc>
                <a:spcPts val="4936"/>
              </a:lnSpc>
              <a:spcBef>
                <a:spcPct val="0"/>
              </a:spcBef>
            </a:pPr>
            <a:r>
              <a:rPr lang="en-US" sz="3525" spc="-105">
                <a:solidFill>
                  <a:srgbClr val="0D0D0D"/>
                </a:solidFill>
                <a:latin typeface="Neue Montreal"/>
                <a:ea typeface="Neue Montreal"/>
                <a:cs typeface="Neue Montreal"/>
                <a:sym typeface="Neue Montreal"/>
              </a:rPr>
              <a:t>.</a:t>
            </a:r>
          </a:p>
        </p:txBody>
      </p:sp>
      <p:sp>
        <p:nvSpPr>
          <p:cNvPr id="8" name="Freeform 8"/>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9" name="Group 9"/>
          <p:cNvGrpSpPr/>
          <p:nvPr/>
        </p:nvGrpSpPr>
        <p:grpSpPr>
          <a:xfrm>
            <a:off x="13979830" y="1072430"/>
            <a:ext cx="3279470" cy="784945"/>
            <a:chOff x="0" y="0"/>
            <a:chExt cx="863729" cy="206735"/>
          </a:xfrm>
        </p:grpSpPr>
        <p:sp>
          <p:nvSpPr>
            <p:cNvPr id="10" name="Freeform 10"/>
            <p:cNvSpPr/>
            <p:nvPr/>
          </p:nvSpPr>
          <p:spPr>
            <a:xfrm>
              <a:off x="0" y="0"/>
              <a:ext cx="863729" cy="206735"/>
            </a:xfrm>
            <a:custGeom>
              <a:avLst/>
              <a:gdLst/>
              <a:ahLst/>
              <a:cxnLst/>
              <a:rect l="l" t="t" r="r" b="b"/>
              <a:pathLst>
                <a:path w="863729" h="206735">
                  <a:moveTo>
                    <a:pt x="103367" y="0"/>
                  </a:moveTo>
                  <a:lnTo>
                    <a:pt x="760362" y="0"/>
                  </a:lnTo>
                  <a:cubicBezTo>
                    <a:pt x="787776" y="0"/>
                    <a:pt x="814068" y="10890"/>
                    <a:pt x="833453" y="30276"/>
                  </a:cubicBezTo>
                  <a:cubicBezTo>
                    <a:pt x="852838" y="49661"/>
                    <a:pt x="863729" y="75953"/>
                    <a:pt x="863729" y="103367"/>
                  </a:cubicBezTo>
                  <a:lnTo>
                    <a:pt x="863729" y="103367"/>
                  </a:lnTo>
                  <a:cubicBezTo>
                    <a:pt x="863729" y="130782"/>
                    <a:pt x="852838" y="157074"/>
                    <a:pt x="833453" y="176459"/>
                  </a:cubicBezTo>
                  <a:cubicBezTo>
                    <a:pt x="814068" y="195844"/>
                    <a:pt x="787776" y="206735"/>
                    <a:pt x="760362" y="206735"/>
                  </a:cubicBezTo>
                  <a:lnTo>
                    <a:pt x="103367" y="206735"/>
                  </a:lnTo>
                  <a:cubicBezTo>
                    <a:pt x="75953" y="206735"/>
                    <a:pt x="49661" y="195844"/>
                    <a:pt x="30276" y="176459"/>
                  </a:cubicBezTo>
                  <a:cubicBezTo>
                    <a:pt x="10890" y="157074"/>
                    <a:pt x="0" y="130782"/>
                    <a:pt x="0" y="103367"/>
                  </a:cubicBezTo>
                  <a:lnTo>
                    <a:pt x="0" y="103367"/>
                  </a:lnTo>
                  <a:cubicBezTo>
                    <a:pt x="0" y="75953"/>
                    <a:pt x="10890" y="49661"/>
                    <a:pt x="30276" y="30276"/>
                  </a:cubicBezTo>
                  <a:cubicBezTo>
                    <a:pt x="49661" y="10890"/>
                    <a:pt x="75953" y="0"/>
                    <a:pt x="103367" y="0"/>
                  </a:cubicBezTo>
                  <a:close/>
                </a:path>
              </a:pathLst>
            </a:custGeom>
            <a:solidFill>
              <a:srgbClr val="FFFFFF"/>
            </a:solidFill>
          </p:spPr>
        </p:sp>
        <p:sp>
          <p:nvSpPr>
            <p:cNvPr id="11" name="TextBox 11"/>
            <p:cNvSpPr txBox="1"/>
            <p:nvPr/>
          </p:nvSpPr>
          <p:spPr>
            <a:xfrm>
              <a:off x="0" y="-38100"/>
              <a:ext cx="863729" cy="244835"/>
            </a:xfrm>
            <a:prstGeom prst="rect">
              <a:avLst/>
            </a:prstGeom>
          </p:spPr>
          <p:txBody>
            <a:bodyPr lIns="50800" tIns="50800" rIns="50800" bIns="50800" rtlCol="0" anchor="ctr"/>
            <a:lstStyle/>
            <a:p>
              <a:pPr algn="ctr">
                <a:lnSpc>
                  <a:spcPts val="2520"/>
                </a:lnSpc>
              </a:pPr>
              <a:endParaRPr/>
            </a:p>
          </p:txBody>
        </p:sp>
      </p:grpSp>
      <p:sp>
        <p:nvSpPr>
          <p:cNvPr id="12" name="TextBox 12"/>
          <p:cNvSpPr txBox="1"/>
          <p:nvPr/>
        </p:nvSpPr>
        <p:spPr>
          <a:xfrm>
            <a:off x="14576362" y="1258210"/>
            <a:ext cx="2254313" cy="365760"/>
          </a:xfrm>
          <a:prstGeom prst="rect">
            <a:avLst/>
          </a:prstGeom>
        </p:spPr>
        <p:txBody>
          <a:bodyPr lIns="0" tIns="0" rIns="0" bIns="0" rtlCol="0" anchor="t">
            <a:spAutoFit/>
          </a:bodyPr>
          <a:lstStyle/>
          <a:p>
            <a:pPr marL="0" lvl="0" indent="0" algn="r">
              <a:lnSpc>
                <a:spcPts val="2940"/>
              </a:lnSpc>
              <a:spcBef>
                <a:spcPct val="0"/>
              </a:spcBef>
            </a:pPr>
            <a:r>
              <a:rPr lang="en-US" sz="2100">
                <a:solidFill>
                  <a:srgbClr val="0D0D0D"/>
                </a:solidFill>
                <a:latin typeface="Neue Montreal"/>
                <a:ea typeface="Neue Montreal"/>
                <a:cs typeface="Neue Montreal"/>
                <a:sym typeface="Neue Montreal"/>
              </a:rPr>
              <a:t>Presentación 2025</a:t>
            </a:r>
          </a:p>
        </p:txBody>
      </p:sp>
      <p:grpSp>
        <p:nvGrpSpPr>
          <p:cNvPr id="13" name="Group 13"/>
          <p:cNvGrpSpPr/>
          <p:nvPr/>
        </p:nvGrpSpPr>
        <p:grpSpPr>
          <a:xfrm>
            <a:off x="14275761" y="1344472"/>
            <a:ext cx="240861" cy="240861"/>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0D0D"/>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520"/>
                </a:lnSpc>
              </a:pPr>
              <a:endParaRPr/>
            </a:p>
          </p:txBody>
        </p:sp>
      </p:grpSp>
      <p:sp>
        <p:nvSpPr>
          <p:cNvPr id="16" name="TextBox 16"/>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7248" y="4984433"/>
            <a:ext cx="14808301" cy="4273867"/>
            <a:chOff x="0" y="0"/>
            <a:chExt cx="3900129" cy="1125628"/>
          </a:xfrm>
        </p:grpSpPr>
        <p:sp>
          <p:nvSpPr>
            <p:cNvPr id="3" name="Freeform 3"/>
            <p:cNvSpPr/>
            <p:nvPr/>
          </p:nvSpPr>
          <p:spPr>
            <a:xfrm>
              <a:off x="0" y="0"/>
              <a:ext cx="3900129" cy="1125628"/>
            </a:xfrm>
            <a:custGeom>
              <a:avLst/>
              <a:gdLst/>
              <a:ahLst/>
              <a:cxnLst/>
              <a:rect l="l" t="t" r="r" b="b"/>
              <a:pathLst>
                <a:path w="3900129" h="1125628">
                  <a:moveTo>
                    <a:pt x="52281" y="0"/>
                  </a:moveTo>
                  <a:lnTo>
                    <a:pt x="3847848" y="0"/>
                  </a:lnTo>
                  <a:cubicBezTo>
                    <a:pt x="3876722" y="0"/>
                    <a:pt x="3900129" y="23407"/>
                    <a:pt x="3900129" y="52281"/>
                  </a:cubicBezTo>
                  <a:lnTo>
                    <a:pt x="3900129" y="1073347"/>
                  </a:lnTo>
                  <a:cubicBezTo>
                    <a:pt x="3900129" y="1087212"/>
                    <a:pt x="3894620" y="1100510"/>
                    <a:pt x="3884816" y="1110315"/>
                  </a:cubicBezTo>
                  <a:cubicBezTo>
                    <a:pt x="3875011" y="1120119"/>
                    <a:pt x="3861714" y="1125628"/>
                    <a:pt x="3847848" y="1125628"/>
                  </a:cubicBezTo>
                  <a:lnTo>
                    <a:pt x="52281" y="1125628"/>
                  </a:lnTo>
                  <a:cubicBezTo>
                    <a:pt x="23407" y="1125628"/>
                    <a:pt x="0" y="1102221"/>
                    <a:pt x="0" y="1073347"/>
                  </a:cubicBezTo>
                  <a:lnTo>
                    <a:pt x="0" y="52281"/>
                  </a:lnTo>
                  <a:cubicBezTo>
                    <a:pt x="0" y="38415"/>
                    <a:pt x="5508" y="25117"/>
                    <a:pt x="15313" y="15313"/>
                  </a:cubicBezTo>
                  <a:cubicBezTo>
                    <a:pt x="25117" y="5508"/>
                    <a:pt x="38415" y="0"/>
                    <a:pt x="52281" y="0"/>
                  </a:cubicBezTo>
                  <a:close/>
                </a:path>
              </a:pathLst>
            </a:custGeom>
            <a:solidFill>
              <a:srgbClr val="68DE68"/>
            </a:solidFill>
          </p:spPr>
        </p:sp>
        <p:sp>
          <p:nvSpPr>
            <p:cNvPr id="4" name="TextBox 4"/>
            <p:cNvSpPr txBox="1"/>
            <p:nvPr/>
          </p:nvSpPr>
          <p:spPr>
            <a:xfrm>
              <a:off x="0" y="-38100"/>
              <a:ext cx="3900129" cy="1163728"/>
            </a:xfrm>
            <a:prstGeom prst="rect">
              <a:avLst/>
            </a:prstGeom>
          </p:spPr>
          <p:txBody>
            <a:bodyPr lIns="50800" tIns="50800" rIns="50800" bIns="50800" rtlCol="0" anchor="ctr"/>
            <a:lstStyle/>
            <a:p>
              <a:pPr algn="l">
                <a:lnSpc>
                  <a:spcPts val="2520"/>
                </a:lnSpc>
              </a:pPr>
              <a:endParaRPr/>
            </a:p>
          </p:txBody>
        </p:sp>
      </p:grpSp>
      <p:sp>
        <p:nvSpPr>
          <p:cNvPr id="5" name="Freeform 5"/>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2812981" y="5338095"/>
            <a:ext cx="11456836" cy="3490343"/>
          </a:xfrm>
          <a:prstGeom prst="rect">
            <a:avLst/>
          </a:prstGeom>
        </p:spPr>
        <p:txBody>
          <a:bodyPr lIns="0" tIns="0" rIns="0" bIns="0" rtlCol="0" anchor="t">
            <a:spAutoFit/>
          </a:bodyPr>
          <a:lstStyle/>
          <a:p>
            <a:pPr algn="l">
              <a:lnSpc>
                <a:spcPts val="4613"/>
              </a:lnSpc>
            </a:pPr>
            <a:r>
              <a:rPr lang="en-US" sz="3295">
                <a:solidFill>
                  <a:srgbClr val="161818"/>
                </a:solidFill>
                <a:latin typeface="Neue Montreal"/>
                <a:ea typeface="Neue Montreal"/>
                <a:cs typeface="Neue Montreal"/>
                <a:sym typeface="Neue Montreal"/>
              </a:rPr>
              <a:t>La semiótica analiza los signos y cómo estos representan ideas o conceptos. Según Ferdinand de Saussure, un signo consta de dos partes:</a:t>
            </a:r>
          </a:p>
          <a:p>
            <a:pPr algn="l">
              <a:lnSpc>
                <a:spcPts val="4613"/>
              </a:lnSpc>
            </a:pPr>
            <a:r>
              <a:rPr lang="en-US" sz="3295">
                <a:solidFill>
                  <a:srgbClr val="161818"/>
                </a:solidFill>
                <a:latin typeface="Neue Montreal"/>
                <a:ea typeface="Neue Montreal"/>
                <a:cs typeface="Neue Montreal"/>
                <a:sym typeface="Neue Montreal"/>
              </a:rPr>
              <a:t> 1. El significante: La forma física del signo (imagen, palabra, sonido).</a:t>
            </a:r>
          </a:p>
          <a:p>
            <a:pPr algn="l">
              <a:lnSpc>
                <a:spcPts val="4613"/>
              </a:lnSpc>
            </a:pPr>
            <a:r>
              <a:rPr lang="en-US" sz="3295">
                <a:solidFill>
                  <a:srgbClr val="161818"/>
                </a:solidFill>
                <a:latin typeface="Neue Montreal"/>
                <a:ea typeface="Neue Montreal"/>
                <a:cs typeface="Neue Montreal"/>
                <a:sym typeface="Neue Montreal"/>
              </a:rPr>
              <a:t> 2. El significado: El concepto o idea que evoca</a:t>
            </a:r>
          </a:p>
          <a:p>
            <a:pPr marL="0" lvl="0" indent="0" algn="l">
              <a:lnSpc>
                <a:spcPts val="4613"/>
              </a:lnSpc>
              <a:spcBef>
                <a:spcPct val="0"/>
              </a:spcBef>
            </a:pPr>
            <a:endParaRPr lang="en-US" sz="3295">
              <a:solidFill>
                <a:srgbClr val="161818"/>
              </a:solidFill>
              <a:latin typeface="Neue Montreal"/>
              <a:ea typeface="Neue Montreal"/>
              <a:cs typeface="Neue Montreal"/>
              <a:sym typeface="Neue Montreal"/>
            </a:endParaRPr>
          </a:p>
        </p:txBody>
      </p:sp>
      <p:sp>
        <p:nvSpPr>
          <p:cNvPr id="7" name="TextBox 7"/>
          <p:cNvSpPr txBox="1"/>
          <p:nvPr/>
        </p:nvSpPr>
        <p:spPr>
          <a:xfrm>
            <a:off x="1028700" y="1814238"/>
            <a:ext cx="6462712" cy="2712086"/>
          </a:xfrm>
          <a:prstGeom prst="rect">
            <a:avLst/>
          </a:prstGeom>
        </p:spPr>
        <p:txBody>
          <a:bodyPr lIns="0" tIns="0" rIns="0" bIns="0" rtlCol="0" anchor="t">
            <a:spAutoFit/>
          </a:bodyPr>
          <a:lstStyle/>
          <a:p>
            <a:pPr algn="l">
              <a:lnSpc>
                <a:spcPts val="10400"/>
              </a:lnSpc>
            </a:pPr>
            <a:r>
              <a:rPr lang="en-US" sz="10400">
                <a:solidFill>
                  <a:srgbClr val="0D0D0D"/>
                </a:solidFill>
                <a:latin typeface="Neue Montreal"/>
                <a:ea typeface="Neue Montreal"/>
                <a:cs typeface="Neue Montreal"/>
                <a:sym typeface="Neue Montreal"/>
              </a:rPr>
              <a:t>¿Qué es la Semiótica?</a:t>
            </a:r>
          </a:p>
        </p:txBody>
      </p:sp>
      <p:sp>
        <p:nvSpPr>
          <p:cNvPr id="8" name="TextBox 8"/>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7248" y="4984433"/>
            <a:ext cx="14808301" cy="4273867"/>
            <a:chOff x="0" y="0"/>
            <a:chExt cx="3900129" cy="1125628"/>
          </a:xfrm>
        </p:grpSpPr>
        <p:sp>
          <p:nvSpPr>
            <p:cNvPr id="3" name="Freeform 3"/>
            <p:cNvSpPr/>
            <p:nvPr/>
          </p:nvSpPr>
          <p:spPr>
            <a:xfrm>
              <a:off x="0" y="0"/>
              <a:ext cx="3900129" cy="1125628"/>
            </a:xfrm>
            <a:custGeom>
              <a:avLst/>
              <a:gdLst/>
              <a:ahLst/>
              <a:cxnLst/>
              <a:rect l="l" t="t" r="r" b="b"/>
              <a:pathLst>
                <a:path w="3900129" h="1125628">
                  <a:moveTo>
                    <a:pt x="52281" y="0"/>
                  </a:moveTo>
                  <a:lnTo>
                    <a:pt x="3847848" y="0"/>
                  </a:lnTo>
                  <a:cubicBezTo>
                    <a:pt x="3876722" y="0"/>
                    <a:pt x="3900129" y="23407"/>
                    <a:pt x="3900129" y="52281"/>
                  </a:cubicBezTo>
                  <a:lnTo>
                    <a:pt x="3900129" y="1073347"/>
                  </a:lnTo>
                  <a:cubicBezTo>
                    <a:pt x="3900129" y="1087212"/>
                    <a:pt x="3894620" y="1100510"/>
                    <a:pt x="3884816" y="1110315"/>
                  </a:cubicBezTo>
                  <a:cubicBezTo>
                    <a:pt x="3875011" y="1120119"/>
                    <a:pt x="3861714" y="1125628"/>
                    <a:pt x="3847848" y="1125628"/>
                  </a:cubicBezTo>
                  <a:lnTo>
                    <a:pt x="52281" y="1125628"/>
                  </a:lnTo>
                  <a:cubicBezTo>
                    <a:pt x="23407" y="1125628"/>
                    <a:pt x="0" y="1102221"/>
                    <a:pt x="0" y="1073347"/>
                  </a:cubicBezTo>
                  <a:lnTo>
                    <a:pt x="0" y="52281"/>
                  </a:lnTo>
                  <a:cubicBezTo>
                    <a:pt x="0" y="38415"/>
                    <a:pt x="5508" y="25117"/>
                    <a:pt x="15313" y="15313"/>
                  </a:cubicBezTo>
                  <a:cubicBezTo>
                    <a:pt x="25117" y="5508"/>
                    <a:pt x="38415" y="0"/>
                    <a:pt x="52281" y="0"/>
                  </a:cubicBezTo>
                  <a:close/>
                </a:path>
              </a:pathLst>
            </a:custGeom>
            <a:solidFill>
              <a:srgbClr val="68DE68"/>
            </a:solidFill>
          </p:spPr>
        </p:sp>
        <p:sp>
          <p:nvSpPr>
            <p:cNvPr id="4" name="TextBox 4"/>
            <p:cNvSpPr txBox="1"/>
            <p:nvPr/>
          </p:nvSpPr>
          <p:spPr>
            <a:xfrm>
              <a:off x="0" y="-38100"/>
              <a:ext cx="3900129" cy="1163728"/>
            </a:xfrm>
            <a:prstGeom prst="rect">
              <a:avLst/>
            </a:prstGeom>
          </p:spPr>
          <p:txBody>
            <a:bodyPr lIns="50800" tIns="50800" rIns="50800" bIns="50800" rtlCol="0" anchor="ctr"/>
            <a:lstStyle/>
            <a:p>
              <a:pPr algn="l">
                <a:lnSpc>
                  <a:spcPts val="2520"/>
                </a:lnSpc>
              </a:pPr>
              <a:endParaRPr/>
            </a:p>
          </p:txBody>
        </p:sp>
      </p:grpSp>
      <p:sp>
        <p:nvSpPr>
          <p:cNvPr id="5" name="Freeform 5"/>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2232031" y="5086350"/>
            <a:ext cx="12618736" cy="4361688"/>
          </a:xfrm>
          <a:prstGeom prst="rect">
            <a:avLst/>
          </a:prstGeom>
        </p:spPr>
        <p:txBody>
          <a:bodyPr lIns="0" tIns="0" rIns="0" bIns="0" rtlCol="0" anchor="t">
            <a:spAutoFit/>
          </a:bodyPr>
          <a:lstStyle/>
          <a:p>
            <a:pPr algn="l">
              <a:lnSpc>
                <a:spcPts val="3846"/>
              </a:lnSpc>
            </a:pPr>
            <a:r>
              <a:rPr lang="en-US" sz="2747">
                <a:solidFill>
                  <a:srgbClr val="161818"/>
                </a:solidFill>
                <a:latin typeface="Neue Montreal"/>
                <a:ea typeface="Neue Montreal"/>
                <a:cs typeface="Neue Montreal"/>
                <a:sym typeface="Neue Montreal"/>
              </a:rPr>
              <a:t>Por ejemplo, en un anuncio, una rosa puede ser el significante, pero su significado puede variar entre amor, pasión o belleza, dependiendo del contexto.</a:t>
            </a:r>
          </a:p>
          <a:p>
            <a:pPr algn="l">
              <a:lnSpc>
                <a:spcPts val="3846"/>
              </a:lnSpc>
            </a:pPr>
            <a:endParaRPr lang="en-US" sz="2747">
              <a:solidFill>
                <a:srgbClr val="161818"/>
              </a:solidFill>
              <a:latin typeface="Neue Montreal"/>
              <a:ea typeface="Neue Montreal"/>
              <a:cs typeface="Neue Montreal"/>
              <a:sym typeface="Neue Montreal"/>
            </a:endParaRPr>
          </a:p>
          <a:p>
            <a:pPr algn="l">
              <a:lnSpc>
                <a:spcPts val="3846"/>
              </a:lnSpc>
            </a:pPr>
            <a:r>
              <a:rPr lang="en-US" sz="2747">
                <a:solidFill>
                  <a:srgbClr val="161818"/>
                </a:solidFill>
                <a:latin typeface="Neue Montreal"/>
                <a:ea typeface="Neue Montreal"/>
                <a:cs typeface="Neue Montreal"/>
                <a:sym typeface="Neue Montreal"/>
              </a:rPr>
              <a:t>Otro referente es Charles S. Peirce, quien clasificó los signos en tres categorías:</a:t>
            </a:r>
          </a:p>
          <a:p>
            <a:pPr algn="l">
              <a:lnSpc>
                <a:spcPts val="3846"/>
              </a:lnSpc>
            </a:pPr>
            <a:r>
              <a:rPr lang="en-US" sz="2747">
                <a:solidFill>
                  <a:srgbClr val="161818"/>
                </a:solidFill>
                <a:latin typeface="Neue Montreal"/>
                <a:ea typeface="Neue Montreal"/>
                <a:cs typeface="Neue Montreal"/>
                <a:sym typeface="Neue Montreal"/>
              </a:rPr>
              <a:t> • Íconos: Se parecen a lo que representan (una fotografía).</a:t>
            </a:r>
          </a:p>
          <a:p>
            <a:pPr algn="l">
              <a:lnSpc>
                <a:spcPts val="3846"/>
              </a:lnSpc>
            </a:pPr>
            <a:r>
              <a:rPr lang="en-US" sz="2747">
                <a:solidFill>
                  <a:srgbClr val="161818"/>
                </a:solidFill>
                <a:latin typeface="Neue Montreal"/>
                <a:ea typeface="Neue Montreal"/>
                <a:cs typeface="Neue Montreal"/>
                <a:sym typeface="Neue Montreal"/>
              </a:rPr>
              <a:t> • Índices: Tienen una relación causal o directa (humo para fuego).</a:t>
            </a:r>
          </a:p>
          <a:p>
            <a:pPr algn="l">
              <a:lnSpc>
                <a:spcPts val="3846"/>
              </a:lnSpc>
            </a:pPr>
            <a:r>
              <a:rPr lang="en-US" sz="2747">
                <a:solidFill>
                  <a:srgbClr val="161818"/>
                </a:solidFill>
                <a:latin typeface="Neue Montreal"/>
                <a:ea typeface="Neue Montreal"/>
                <a:cs typeface="Neue Montreal"/>
                <a:sym typeface="Neue Montreal"/>
              </a:rPr>
              <a:t> • Símbolos: Su significado es arbitrario y depende de convenciones culturales (colores como el rojo para la pasión)</a:t>
            </a:r>
          </a:p>
          <a:p>
            <a:pPr marL="0" lvl="0" indent="0" algn="l">
              <a:lnSpc>
                <a:spcPts val="3846"/>
              </a:lnSpc>
              <a:spcBef>
                <a:spcPct val="0"/>
              </a:spcBef>
            </a:pPr>
            <a:endParaRPr lang="en-US" sz="2747">
              <a:solidFill>
                <a:srgbClr val="161818"/>
              </a:solidFill>
              <a:latin typeface="Neue Montreal"/>
              <a:ea typeface="Neue Montreal"/>
              <a:cs typeface="Neue Montreal"/>
              <a:sym typeface="Neue Montreal"/>
            </a:endParaRPr>
          </a:p>
        </p:txBody>
      </p:sp>
      <p:sp>
        <p:nvSpPr>
          <p:cNvPr id="7" name="TextBox 7"/>
          <p:cNvSpPr txBox="1"/>
          <p:nvPr/>
        </p:nvSpPr>
        <p:spPr>
          <a:xfrm>
            <a:off x="1028700" y="1814238"/>
            <a:ext cx="6462712" cy="2712086"/>
          </a:xfrm>
          <a:prstGeom prst="rect">
            <a:avLst/>
          </a:prstGeom>
        </p:spPr>
        <p:txBody>
          <a:bodyPr lIns="0" tIns="0" rIns="0" bIns="0" rtlCol="0" anchor="t">
            <a:spAutoFit/>
          </a:bodyPr>
          <a:lstStyle/>
          <a:p>
            <a:pPr algn="l">
              <a:lnSpc>
                <a:spcPts val="10400"/>
              </a:lnSpc>
            </a:pPr>
            <a:r>
              <a:rPr lang="en-US" sz="10400">
                <a:solidFill>
                  <a:srgbClr val="0D0D0D"/>
                </a:solidFill>
                <a:latin typeface="Neue Montreal"/>
                <a:ea typeface="Neue Montreal"/>
                <a:cs typeface="Neue Montreal"/>
                <a:sym typeface="Neue Montreal"/>
              </a:rPr>
              <a:t>¿Qué es la Semiótica?</a:t>
            </a:r>
          </a:p>
        </p:txBody>
      </p:sp>
      <p:sp>
        <p:nvSpPr>
          <p:cNvPr id="8" name="TextBox 8"/>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 </a:t>
            </a:r>
          </a:p>
        </p:txBody>
      </p:sp>
    </p:spTree>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71550" y="2560680"/>
            <a:ext cx="6462712" cy="2712086"/>
          </a:xfrm>
          <a:prstGeom prst="rect">
            <a:avLst/>
          </a:prstGeom>
        </p:spPr>
        <p:txBody>
          <a:bodyPr lIns="0" tIns="0" rIns="0" bIns="0" rtlCol="0" anchor="t">
            <a:spAutoFit/>
          </a:bodyPr>
          <a:lstStyle/>
          <a:p>
            <a:pPr algn="l">
              <a:lnSpc>
                <a:spcPts val="10400"/>
              </a:lnSpc>
            </a:pPr>
            <a:r>
              <a:rPr lang="en-US" sz="10400">
                <a:solidFill>
                  <a:srgbClr val="0D0D0D"/>
                </a:solidFill>
                <a:latin typeface="Neue Montreal"/>
                <a:ea typeface="Neue Montreal"/>
                <a:cs typeface="Neue Montreal"/>
                <a:sym typeface="Neue Montreal"/>
              </a:rPr>
              <a:t>Publicidad</a:t>
            </a:r>
          </a:p>
          <a:p>
            <a:pPr algn="l">
              <a:lnSpc>
                <a:spcPts val="10400"/>
              </a:lnSpc>
            </a:pPr>
            <a:endParaRPr lang="en-US" sz="10400">
              <a:solidFill>
                <a:srgbClr val="0D0D0D"/>
              </a:solidFill>
              <a:latin typeface="Neue Montreal"/>
              <a:ea typeface="Neue Montreal"/>
              <a:cs typeface="Neue Montreal"/>
              <a:sym typeface="Neue Montreal"/>
            </a:endParaRPr>
          </a:p>
        </p:txBody>
      </p:sp>
      <p:sp>
        <p:nvSpPr>
          <p:cNvPr id="3" name="TextBox 3"/>
          <p:cNvSpPr txBox="1"/>
          <p:nvPr/>
        </p:nvSpPr>
        <p:spPr>
          <a:xfrm>
            <a:off x="1028700" y="4235725"/>
            <a:ext cx="5849227" cy="2545534"/>
          </a:xfrm>
          <a:prstGeom prst="rect">
            <a:avLst/>
          </a:prstGeom>
        </p:spPr>
        <p:txBody>
          <a:bodyPr lIns="0" tIns="0" rIns="0" bIns="0" rtlCol="0" anchor="t">
            <a:spAutoFit/>
          </a:bodyPr>
          <a:lstStyle/>
          <a:p>
            <a:pPr algn="l">
              <a:lnSpc>
                <a:spcPts val="3305"/>
              </a:lnSpc>
            </a:pPr>
            <a:r>
              <a:rPr lang="en-US" sz="3305">
                <a:solidFill>
                  <a:srgbClr val="2A2A2E"/>
                </a:solidFill>
                <a:latin typeface="Neue Montreal"/>
                <a:ea typeface="Neue Montreal"/>
                <a:cs typeface="Neue Montreal"/>
                <a:sym typeface="Neue Montreal"/>
              </a:rPr>
              <a:t>En la publicidad, la semiótica es fundamental para construir mensajes que resuenen con el público objetivo. Los publicistas utilizan signos y símbolos para</a:t>
            </a:r>
          </a:p>
          <a:p>
            <a:pPr algn="l">
              <a:lnSpc>
                <a:spcPts val="3305"/>
              </a:lnSpc>
            </a:pPr>
            <a:endParaRPr lang="en-US" sz="3305">
              <a:solidFill>
                <a:srgbClr val="2A2A2E"/>
              </a:solidFill>
              <a:latin typeface="Neue Montreal"/>
              <a:ea typeface="Neue Montreal"/>
              <a:cs typeface="Neue Montreal"/>
              <a:sym typeface="Neue Montreal"/>
            </a:endParaRPr>
          </a:p>
        </p:txBody>
      </p:sp>
      <p:grpSp>
        <p:nvGrpSpPr>
          <p:cNvPr id="4" name="Group 4"/>
          <p:cNvGrpSpPr/>
          <p:nvPr/>
        </p:nvGrpSpPr>
        <p:grpSpPr>
          <a:xfrm>
            <a:off x="9401175" y="2049050"/>
            <a:ext cx="7323349" cy="2016517"/>
            <a:chOff x="0" y="0"/>
            <a:chExt cx="1928783" cy="531099"/>
          </a:xfrm>
        </p:grpSpPr>
        <p:sp>
          <p:nvSpPr>
            <p:cNvPr id="5" name="Freeform 5"/>
            <p:cNvSpPr/>
            <p:nvPr/>
          </p:nvSpPr>
          <p:spPr>
            <a:xfrm>
              <a:off x="0" y="0"/>
              <a:ext cx="1928783" cy="531099"/>
            </a:xfrm>
            <a:custGeom>
              <a:avLst/>
              <a:gdLst/>
              <a:ahLst/>
              <a:cxnLst/>
              <a:rect l="l" t="t" r="r" b="b"/>
              <a:pathLst>
                <a:path w="1928783" h="531099">
                  <a:moveTo>
                    <a:pt x="105716" y="0"/>
                  </a:moveTo>
                  <a:lnTo>
                    <a:pt x="1823068" y="0"/>
                  </a:lnTo>
                  <a:cubicBezTo>
                    <a:pt x="1851105" y="0"/>
                    <a:pt x="1877994" y="11138"/>
                    <a:pt x="1897820" y="30963"/>
                  </a:cubicBezTo>
                  <a:cubicBezTo>
                    <a:pt x="1917646" y="50789"/>
                    <a:pt x="1928783" y="77678"/>
                    <a:pt x="1928783" y="105716"/>
                  </a:cubicBezTo>
                  <a:lnTo>
                    <a:pt x="1928783" y="425384"/>
                  </a:lnTo>
                  <a:cubicBezTo>
                    <a:pt x="1928783" y="453421"/>
                    <a:pt x="1917646" y="480310"/>
                    <a:pt x="1897820" y="500136"/>
                  </a:cubicBezTo>
                  <a:cubicBezTo>
                    <a:pt x="1877994" y="519961"/>
                    <a:pt x="1851105" y="531099"/>
                    <a:pt x="1823068" y="531099"/>
                  </a:cubicBezTo>
                  <a:lnTo>
                    <a:pt x="105716" y="531099"/>
                  </a:lnTo>
                  <a:cubicBezTo>
                    <a:pt x="77678" y="531099"/>
                    <a:pt x="50789" y="519961"/>
                    <a:pt x="30963" y="500136"/>
                  </a:cubicBezTo>
                  <a:cubicBezTo>
                    <a:pt x="11138" y="480310"/>
                    <a:pt x="0" y="453421"/>
                    <a:pt x="0" y="425384"/>
                  </a:cubicBezTo>
                  <a:lnTo>
                    <a:pt x="0" y="105716"/>
                  </a:lnTo>
                  <a:cubicBezTo>
                    <a:pt x="0" y="77678"/>
                    <a:pt x="11138" y="50789"/>
                    <a:pt x="30963" y="30963"/>
                  </a:cubicBezTo>
                  <a:cubicBezTo>
                    <a:pt x="50789" y="11138"/>
                    <a:pt x="77678" y="0"/>
                    <a:pt x="105716" y="0"/>
                  </a:cubicBezTo>
                  <a:close/>
                </a:path>
              </a:pathLst>
            </a:custGeom>
            <a:solidFill>
              <a:srgbClr val="68DE68"/>
            </a:solidFill>
          </p:spPr>
        </p:sp>
        <p:sp>
          <p:nvSpPr>
            <p:cNvPr id="6" name="TextBox 6"/>
            <p:cNvSpPr txBox="1"/>
            <p:nvPr/>
          </p:nvSpPr>
          <p:spPr>
            <a:xfrm>
              <a:off x="0" y="-38100"/>
              <a:ext cx="1928783" cy="569199"/>
            </a:xfrm>
            <a:prstGeom prst="rect">
              <a:avLst/>
            </a:prstGeom>
          </p:spPr>
          <p:txBody>
            <a:bodyPr lIns="50800" tIns="50800" rIns="50800" bIns="50800" rtlCol="0" anchor="ctr"/>
            <a:lstStyle/>
            <a:p>
              <a:pPr algn="l">
                <a:lnSpc>
                  <a:spcPts val="2520"/>
                </a:lnSpc>
              </a:pPr>
              <a:endParaRPr/>
            </a:p>
          </p:txBody>
        </p:sp>
      </p:grpSp>
      <p:sp>
        <p:nvSpPr>
          <p:cNvPr id="7" name="TextBox 7"/>
          <p:cNvSpPr txBox="1"/>
          <p:nvPr/>
        </p:nvSpPr>
        <p:spPr>
          <a:xfrm>
            <a:off x="9822734" y="2236836"/>
            <a:ext cx="6480232" cy="2070603"/>
          </a:xfrm>
          <a:prstGeom prst="rect">
            <a:avLst/>
          </a:prstGeom>
        </p:spPr>
        <p:txBody>
          <a:bodyPr lIns="0" tIns="0" rIns="0" bIns="0" rtlCol="0" anchor="t">
            <a:spAutoFit/>
          </a:bodyPr>
          <a:lstStyle/>
          <a:p>
            <a:pPr algn="l">
              <a:lnSpc>
                <a:spcPts val="3296"/>
              </a:lnSpc>
            </a:pPr>
            <a:r>
              <a:rPr lang="en-US" sz="2354">
                <a:solidFill>
                  <a:srgbClr val="0D0D0D"/>
                </a:solidFill>
                <a:latin typeface="Neue Montreal"/>
                <a:ea typeface="Neue Montreal"/>
                <a:cs typeface="Neue Montreal"/>
                <a:sym typeface="Neue Montreal"/>
              </a:rPr>
              <a:t>1. Crear Identidad de Marca: Los logotipos, colores y eslóganes funcionan como signos que representan valores y personalidad. Por ejemplo, el logo de Apple comunica innovación y minimalismo</a:t>
            </a:r>
          </a:p>
          <a:p>
            <a:pPr marL="0" lvl="0" indent="0" algn="l">
              <a:lnSpc>
                <a:spcPts val="3296"/>
              </a:lnSpc>
              <a:spcBef>
                <a:spcPct val="0"/>
              </a:spcBef>
            </a:pPr>
            <a:endParaRPr lang="en-US" sz="2354">
              <a:solidFill>
                <a:srgbClr val="0D0D0D"/>
              </a:solidFill>
              <a:latin typeface="Neue Montreal"/>
              <a:ea typeface="Neue Montreal"/>
              <a:cs typeface="Neue Montreal"/>
              <a:sym typeface="Neue Montreal"/>
            </a:endParaRPr>
          </a:p>
        </p:txBody>
      </p:sp>
      <p:grpSp>
        <p:nvGrpSpPr>
          <p:cNvPr id="8" name="Group 8"/>
          <p:cNvGrpSpPr/>
          <p:nvPr/>
        </p:nvGrpSpPr>
        <p:grpSpPr>
          <a:xfrm>
            <a:off x="9401175" y="4178575"/>
            <a:ext cx="7323349" cy="1596518"/>
            <a:chOff x="0" y="0"/>
            <a:chExt cx="1928783" cy="420482"/>
          </a:xfrm>
        </p:grpSpPr>
        <p:sp>
          <p:nvSpPr>
            <p:cNvPr id="9" name="Freeform 9"/>
            <p:cNvSpPr/>
            <p:nvPr/>
          </p:nvSpPr>
          <p:spPr>
            <a:xfrm>
              <a:off x="0" y="0"/>
              <a:ext cx="1928783" cy="420482"/>
            </a:xfrm>
            <a:custGeom>
              <a:avLst/>
              <a:gdLst/>
              <a:ahLst/>
              <a:cxnLst/>
              <a:rect l="l" t="t" r="r" b="b"/>
              <a:pathLst>
                <a:path w="1928783" h="420482">
                  <a:moveTo>
                    <a:pt x="105716" y="0"/>
                  </a:moveTo>
                  <a:lnTo>
                    <a:pt x="1823068" y="0"/>
                  </a:lnTo>
                  <a:cubicBezTo>
                    <a:pt x="1851105" y="0"/>
                    <a:pt x="1877994" y="11138"/>
                    <a:pt x="1897820" y="30963"/>
                  </a:cubicBezTo>
                  <a:cubicBezTo>
                    <a:pt x="1917646" y="50789"/>
                    <a:pt x="1928783" y="77678"/>
                    <a:pt x="1928783" y="105716"/>
                  </a:cubicBezTo>
                  <a:lnTo>
                    <a:pt x="1928783" y="314766"/>
                  </a:lnTo>
                  <a:cubicBezTo>
                    <a:pt x="1928783" y="342804"/>
                    <a:pt x="1917646" y="369693"/>
                    <a:pt x="1897820" y="389519"/>
                  </a:cubicBezTo>
                  <a:cubicBezTo>
                    <a:pt x="1877994" y="409344"/>
                    <a:pt x="1851105" y="420482"/>
                    <a:pt x="1823068" y="420482"/>
                  </a:cubicBezTo>
                  <a:lnTo>
                    <a:pt x="105716" y="420482"/>
                  </a:lnTo>
                  <a:cubicBezTo>
                    <a:pt x="77678" y="420482"/>
                    <a:pt x="50789" y="409344"/>
                    <a:pt x="30963" y="389519"/>
                  </a:cubicBezTo>
                  <a:cubicBezTo>
                    <a:pt x="11138" y="369693"/>
                    <a:pt x="0" y="342804"/>
                    <a:pt x="0" y="314766"/>
                  </a:cubicBezTo>
                  <a:lnTo>
                    <a:pt x="0" y="105716"/>
                  </a:lnTo>
                  <a:cubicBezTo>
                    <a:pt x="0" y="77678"/>
                    <a:pt x="11138" y="50789"/>
                    <a:pt x="30963" y="30963"/>
                  </a:cubicBezTo>
                  <a:cubicBezTo>
                    <a:pt x="50789" y="11138"/>
                    <a:pt x="77678" y="0"/>
                    <a:pt x="105716" y="0"/>
                  </a:cubicBezTo>
                  <a:close/>
                </a:path>
              </a:pathLst>
            </a:custGeom>
            <a:solidFill>
              <a:srgbClr val="68DE68"/>
            </a:solidFill>
          </p:spPr>
        </p:sp>
        <p:sp>
          <p:nvSpPr>
            <p:cNvPr id="10" name="TextBox 10"/>
            <p:cNvSpPr txBox="1"/>
            <p:nvPr/>
          </p:nvSpPr>
          <p:spPr>
            <a:xfrm>
              <a:off x="0" y="-38100"/>
              <a:ext cx="1928783" cy="458582"/>
            </a:xfrm>
            <a:prstGeom prst="rect">
              <a:avLst/>
            </a:prstGeom>
          </p:spPr>
          <p:txBody>
            <a:bodyPr lIns="50800" tIns="50800" rIns="50800" bIns="50800" rtlCol="0" anchor="ctr"/>
            <a:lstStyle/>
            <a:p>
              <a:pPr algn="l">
                <a:lnSpc>
                  <a:spcPts val="2520"/>
                </a:lnSpc>
              </a:pPr>
              <a:endParaRPr/>
            </a:p>
          </p:txBody>
        </p:sp>
      </p:grpSp>
      <p:sp>
        <p:nvSpPr>
          <p:cNvPr id="11" name="TextBox 11"/>
          <p:cNvSpPr txBox="1"/>
          <p:nvPr/>
        </p:nvSpPr>
        <p:spPr>
          <a:xfrm>
            <a:off x="10091253" y="4379595"/>
            <a:ext cx="6211713" cy="1480185"/>
          </a:xfrm>
          <a:prstGeom prst="rect">
            <a:avLst/>
          </a:prstGeom>
        </p:spPr>
        <p:txBody>
          <a:bodyPr lIns="0" tIns="0" rIns="0" bIns="0" rtlCol="0" anchor="t">
            <a:spAutoFit/>
          </a:bodyPr>
          <a:lstStyle/>
          <a:p>
            <a:pPr algn="l">
              <a:lnSpc>
                <a:spcPts val="2940"/>
              </a:lnSpc>
            </a:pPr>
            <a:r>
              <a:rPr lang="en-US" sz="2100">
                <a:solidFill>
                  <a:srgbClr val="0D0D0D"/>
                </a:solidFill>
                <a:latin typeface="Neue Montreal"/>
                <a:ea typeface="Neue Montreal"/>
                <a:cs typeface="Neue Montreal"/>
                <a:sym typeface="Neue Montreal"/>
              </a:rPr>
              <a:t>2. Evocar Emociones: Los anuncios integran símbolos culturales para conectar emocionalmente con la audiencia</a:t>
            </a:r>
          </a:p>
          <a:p>
            <a:pPr marL="0" lvl="0" indent="0" algn="l">
              <a:lnSpc>
                <a:spcPts val="2940"/>
              </a:lnSpc>
              <a:spcBef>
                <a:spcPct val="0"/>
              </a:spcBef>
            </a:pPr>
            <a:endParaRPr lang="en-US" sz="2100">
              <a:solidFill>
                <a:srgbClr val="0D0D0D"/>
              </a:solidFill>
              <a:latin typeface="Neue Montreal"/>
              <a:ea typeface="Neue Montreal"/>
              <a:cs typeface="Neue Montreal"/>
              <a:sym typeface="Neue Montreal"/>
            </a:endParaRPr>
          </a:p>
        </p:txBody>
      </p:sp>
      <p:grpSp>
        <p:nvGrpSpPr>
          <p:cNvPr id="12" name="Group 12"/>
          <p:cNvGrpSpPr/>
          <p:nvPr/>
        </p:nvGrpSpPr>
        <p:grpSpPr>
          <a:xfrm>
            <a:off x="9401175" y="5974080"/>
            <a:ext cx="7323349" cy="1753046"/>
            <a:chOff x="0" y="0"/>
            <a:chExt cx="1928783" cy="461708"/>
          </a:xfrm>
        </p:grpSpPr>
        <p:sp>
          <p:nvSpPr>
            <p:cNvPr id="13" name="Freeform 13"/>
            <p:cNvSpPr/>
            <p:nvPr/>
          </p:nvSpPr>
          <p:spPr>
            <a:xfrm>
              <a:off x="0" y="0"/>
              <a:ext cx="1928783" cy="461708"/>
            </a:xfrm>
            <a:custGeom>
              <a:avLst/>
              <a:gdLst/>
              <a:ahLst/>
              <a:cxnLst/>
              <a:rect l="l" t="t" r="r" b="b"/>
              <a:pathLst>
                <a:path w="1928783" h="461708">
                  <a:moveTo>
                    <a:pt x="105716" y="0"/>
                  </a:moveTo>
                  <a:lnTo>
                    <a:pt x="1823068" y="0"/>
                  </a:lnTo>
                  <a:cubicBezTo>
                    <a:pt x="1851105" y="0"/>
                    <a:pt x="1877994" y="11138"/>
                    <a:pt x="1897820" y="30963"/>
                  </a:cubicBezTo>
                  <a:cubicBezTo>
                    <a:pt x="1917646" y="50789"/>
                    <a:pt x="1928783" y="77678"/>
                    <a:pt x="1928783" y="105716"/>
                  </a:cubicBezTo>
                  <a:lnTo>
                    <a:pt x="1928783" y="355992"/>
                  </a:lnTo>
                  <a:cubicBezTo>
                    <a:pt x="1928783" y="384029"/>
                    <a:pt x="1917646" y="410919"/>
                    <a:pt x="1897820" y="430744"/>
                  </a:cubicBezTo>
                  <a:cubicBezTo>
                    <a:pt x="1877994" y="450570"/>
                    <a:pt x="1851105" y="461708"/>
                    <a:pt x="1823068" y="461708"/>
                  </a:cubicBezTo>
                  <a:lnTo>
                    <a:pt x="105716" y="461708"/>
                  </a:lnTo>
                  <a:cubicBezTo>
                    <a:pt x="77678" y="461708"/>
                    <a:pt x="50789" y="450570"/>
                    <a:pt x="30963" y="430744"/>
                  </a:cubicBezTo>
                  <a:cubicBezTo>
                    <a:pt x="11138" y="410919"/>
                    <a:pt x="0" y="384029"/>
                    <a:pt x="0" y="355992"/>
                  </a:cubicBezTo>
                  <a:lnTo>
                    <a:pt x="0" y="105716"/>
                  </a:lnTo>
                  <a:cubicBezTo>
                    <a:pt x="0" y="77678"/>
                    <a:pt x="11138" y="50789"/>
                    <a:pt x="30963" y="30963"/>
                  </a:cubicBezTo>
                  <a:cubicBezTo>
                    <a:pt x="50789" y="11138"/>
                    <a:pt x="77678" y="0"/>
                    <a:pt x="105716" y="0"/>
                  </a:cubicBezTo>
                  <a:close/>
                </a:path>
              </a:pathLst>
            </a:custGeom>
            <a:solidFill>
              <a:srgbClr val="68DE68"/>
            </a:solidFill>
          </p:spPr>
        </p:sp>
        <p:sp>
          <p:nvSpPr>
            <p:cNvPr id="14" name="TextBox 14"/>
            <p:cNvSpPr txBox="1"/>
            <p:nvPr/>
          </p:nvSpPr>
          <p:spPr>
            <a:xfrm>
              <a:off x="0" y="-38100"/>
              <a:ext cx="1928783" cy="499808"/>
            </a:xfrm>
            <a:prstGeom prst="rect">
              <a:avLst/>
            </a:prstGeom>
          </p:spPr>
          <p:txBody>
            <a:bodyPr lIns="50800" tIns="50800" rIns="50800" bIns="50800" rtlCol="0" anchor="ctr"/>
            <a:lstStyle/>
            <a:p>
              <a:pPr algn="l">
                <a:lnSpc>
                  <a:spcPts val="2520"/>
                </a:lnSpc>
              </a:pPr>
              <a:endParaRPr/>
            </a:p>
          </p:txBody>
        </p:sp>
      </p:grpSp>
      <p:sp>
        <p:nvSpPr>
          <p:cNvPr id="15" name="TextBox 15"/>
          <p:cNvSpPr txBox="1"/>
          <p:nvPr/>
        </p:nvSpPr>
        <p:spPr>
          <a:xfrm>
            <a:off x="10091253" y="6183630"/>
            <a:ext cx="6227671" cy="1543496"/>
          </a:xfrm>
          <a:prstGeom prst="rect">
            <a:avLst/>
          </a:prstGeom>
        </p:spPr>
        <p:txBody>
          <a:bodyPr lIns="0" tIns="0" rIns="0" bIns="0" rtlCol="0" anchor="t">
            <a:spAutoFit/>
          </a:bodyPr>
          <a:lstStyle/>
          <a:p>
            <a:pPr algn="l">
              <a:lnSpc>
                <a:spcPts val="3089"/>
              </a:lnSpc>
            </a:pPr>
            <a:r>
              <a:rPr lang="en-US" sz="2206">
                <a:solidFill>
                  <a:srgbClr val="0D0D0D"/>
                </a:solidFill>
                <a:latin typeface="Neue Montreal"/>
                <a:ea typeface="Neue Montreal"/>
                <a:cs typeface="Neue Montreal"/>
                <a:sym typeface="Neue Montreal"/>
              </a:rPr>
              <a:t>3. Comunicar Valores: Se usan imágenes o narrativas que reflejan valores compartidos, como la familia, el éxito o la libertad</a:t>
            </a:r>
          </a:p>
          <a:p>
            <a:pPr marL="0" lvl="0" indent="0" algn="l">
              <a:lnSpc>
                <a:spcPts val="3089"/>
              </a:lnSpc>
              <a:spcBef>
                <a:spcPct val="0"/>
              </a:spcBef>
            </a:pPr>
            <a:endParaRPr lang="en-US" sz="2206">
              <a:solidFill>
                <a:srgbClr val="0D0D0D"/>
              </a:solidFill>
              <a:latin typeface="Neue Montreal"/>
              <a:ea typeface="Neue Montreal"/>
              <a:cs typeface="Neue Montreal"/>
              <a:sym typeface="Neue Montreal"/>
            </a:endParaRPr>
          </a:p>
        </p:txBody>
      </p:sp>
      <p:sp>
        <p:nvSpPr>
          <p:cNvPr id="16" name="Freeform 16"/>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7" name="TextBox 17"/>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 </a:t>
            </a:r>
          </a:p>
        </p:txBody>
      </p:sp>
      <p:sp>
        <p:nvSpPr>
          <p:cNvPr id="18" name="Freeform 18"/>
          <p:cNvSpPr/>
          <p:nvPr/>
        </p:nvSpPr>
        <p:spPr>
          <a:xfrm>
            <a:off x="1028700" y="7524719"/>
            <a:ext cx="404812" cy="404812"/>
          </a:xfrm>
          <a:custGeom>
            <a:avLst/>
            <a:gdLst/>
            <a:ahLst/>
            <a:cxnLst/>
            <a:rect l="l" t="t" r="r" b="b"/>
            <a:pathLst>
              <a:path w="404812" h="404812">
                <a:moveTo>
                  <a:pt x="0" y="0"/>
                </a:moveTo>
                <a:lnTo>
                  <a:pt x="404812" y="0"/>
                </a:lnTo>
                <a:lnTo>
                  <a:pt x="404812" y="404813"/>
                </a:lnTo>
                <a:lnTo>
                  <a:pt x="0" y="40481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71550" y="2513055"/>
            <a:ext cx="5711150" cy="3723439"/>
          </a:xfrm>
          <a:prstGeom prst="rect">
            <a:avLst/>
          </a:prstGeom>
        </p:spPr>
        <p:txBody>
          <a:bodyPr lIns="0" tIns="0" rIns="0" bIns="0" rtlCol="0" anchor="t">
            <a:spAutoFit/>
          </a:bodyPr>
          <a:lstStyle/>
          <a:p>
            <a:pPr algn="l">
              <a:lnSpc>
                <a:spcPts val="7263"/>
              </a:lnSpc>
            </a:pPr>
            <a:r>
              <a:rPr lang="en-US" sz="7263">
                <a:solidFill>
                  <a:srgbClr val="0D0D0D"/>
                </a:solidFill>
                <a:latin typeface="Neue Montreal"/>
                <a:ea typeface="Neue Montreal"/>
                <a:cs typeface="Neue Montreal"/>
                <a:sym typeface="Neue Montreal"/>
              </a:rPr>
              <a:t>Elementos Clave de la </a:t>
            </a:r>
          </a:p>
          <a:p>
            <a:pPr algn="l">
              <a:lnSpc>
                <a:spcPts val="7263"/>
              </a:lnSpc>
            </a:pPr>
            <a:r>
              <a:rPr lang="en-US" sz="7263">
                <a:solidFill>
                  <a:srgbClr val="0D0D0D"/>
                </a:solidFill>
                <a:latin typeface="Neue Montreal"/>
                <a:ea typeface="Neue Montreal"/>
                <a:cs typeface="Neue Montreal"/>
                <a:sym typeface="Neue Montreal"/>
              </a:rPr>
              <a:t>Publicidad</a:t>
            </a:r>
          </a:p>
          <a:p>
            <a:pPr algn="l">
              <a:lnSpc>
                <a:spcPts val="7263"/>
              </a:lnSpc>
            </a:pPr>
            <a:endParaRPr lang="en-US" sz="7263">
              <a:solidFill>
                <a:srgbClr val="0D0D0D"/>
              </a:solidFill>
              <a:latin typeface="Neue Montreal"/>
              <a:ea typeface="Neue Montreal"/>
              <a:cs typeface="Neue Montreal"/>
              <a:sym typeface="Neue Montreal"/>
            </a:endParaRPr>
          </a:p>
        </p:txBody>
      </p:sp>
      <p:sp>
        <p:nvSpPr>
          <p:cNvPr id="3" name="TextBox 3"/>
          <p:cNvSpPr txBox="1"/>
          <p:nvPr/>
        </p:nvSpPr>
        <p:spPr>
          <a:xfrm>
            <a:off x="1028700" y="7039272"/>
            <a:ext cx="6462712" cy="1249680"/>
          </a:xfrm>
          <a:prstGeom prst="rect">
            <a:avLst/>
          </a:prstGeom>
        </p:spPr>
        <p:txBody>
          <a:bodyPr lIns="0" tIns="0" rIns="0" bIns="0" rtlCol="0" anchor="t">
            <a:spAutoFit/>
          </a:bodyPr>
          <a:lstStyle/>
          <a:p>
            <a:pPr algn="l">
              <a:lnSpc>
                <a:spcPts val="2520"/>
              </a:lnSpc>
            </a:pPr>
            <a:r>
              <a:rPr lang="en-US" sz="1800">
                <a:solidFill>
                  <a:srgbClr val="0D0D0D"/>
                </a:solidFill>
                <a:latin typeface="Inter"/>
                <a:ea typeface="Inter"/>
                <a:cs typeface="Inter"/>
                <a:sym typeface="Inter"/>
              </a:rPr>
              <a:t>Lorem ipsum dolor sit amet, consectetur adipiscing elit. Etiam euismod id sem quis accumsan. Sed tempus placerat velit a placerat. Cras suscipit est at mauris blandit efficitur finibus non augue.</a:t>
            </a:r>
          </a:p>
        </p:txBody>
      </p:sp>
      <p:grpSp>
        <p:nvGrpSpPr>
          <p:cNvPr id="4" name="Group 4"/>
          <p:cNvGrpSpPr/>
          <p:nvPr/>
        </p:nvGrpSpPr>
        <p:grpSpPr>
          <a:xfrm>
            <a:off x="9401175" y="2297133"/>
            <a:ext cx="1472096" cy="605673"/>
            <a:chOff x="0" y="0"/>
            <a:chExt cx="387713" cy="159519"/>
          </a:xfrm>
        </p:grpSpPr>
        <p:sp>
          <p:nvSpPr>
            <p:cNvPr id="5" name="Freeform 5"/>
            <p:cNvSpPr/>
            <p:nvPr/>
          </p:nvSpPr>
          <p:spPr>
            <a:xfrm>
              <a:off x="0" y="0"/>
              <a:ext cx="387713" cy="159519"/>
            </a:xfrm>
            <a:custGeom>
              <a:avLst/>
              <a:gdLst/>
              <a:ahLst/>
              <a:cxnLst/>
              <a:rect l="l" t="t" r="r" b="b"/>
              <a:pathLst>
                <a:path w="387713" h="159519">
                  <a:moveTo>
                    <a:pt x="79759" y="0"/>
                  </a:moveTo>
                  <a:lnTo>
                    <a:pt x="307953" y="0"/>
                  </a:lnTo>
                  <a:cubicBezTo>
                    <a:pt x="352003" y="0"/>
                    <a:pt x="387713" y="35710"/>
                    <a:pt x="387713" y="79759"/>
                  </a:cubicBezTo>
                  <a:lnTo>
                    <a:pt x="387713" y="79759"/>
                  </a:lnTo>
                  <a:cubicBezTo>
                    <a:pt x="387713" y="123809"/>
                    <a:pt x="352003" y="159519"/>
                    <a:pt x="307953" y="159519"/>
                  </a:cubicBezTo>
                  <a:lnTo>
                    <a:pt x="79759" y="159519"/>
                  </a:lnTo>
                  <a:cubicBezTo>
                    <a:pt x="35710" y="159519"/>
                    <a:pt x="0" y="123809"/>
                    <a:pt x="0" y="79759"/>
                  </a:cubicBezTo>
                  <a:lnTo>
                    <a:pt x="0" y="79759"/>
                  </a:lnTo>
                  <a:cubicBezTo>
                    <a:pt x="0" y="35710"/>
                    <a:pt x="35710" y="0"/>
                    <a:pt x="79759" y="0"/>
                  </a:cubicBezTo>
                  <a:close/>
                </a:path>
              </a:pathLst>
            </a:custGeom>
            <a:solidFill>
              <a:srgbClr val="68DE68"/>
            </a:solidFill>
          </p:spPr>
        </p:sp>
        <p:sp>
          <p:nvSpPr>
            <p:cNvPr id="6" name="TextBox 6"/>
            <p:cNvSpPr txBox="1"/>
            <p:nvPr/>
          </p:nvSpPr>
          <p:spPr>
            <a:xfrm>
              <a:off x="0" y="-38100"/>
              <a:ext cx="387713" cy="197619"/>
            </a:xfrm>
            <a:prstGeom prst="rect">
              <a:avLst/>
            </a:prstGeom>
          </p:spPr>
          <p:txBody>
            <a:bodyPr lIns="50800" tIns="50800" rIns="50800" bIns="50800" rtlCol="0" anchor="ctr"/>
            <a:lstStyle/>
            <a:p>
              <a:pPr algn="l">
                <a:lnSpc>
                  <a:spcPts val="2520"/>
                </a:lnSpc>
              </a:pPr>
              <a:endParaRPr/>
            </a:p>
          </p:txBody>
        </p:sp>
      </p:grpSp>
      <p:grpSp>
        <p:nvGrpSpPr>
          <p:cNvPr id="7" name="Group 7"/>
          <p:cNvGrpSpPr/>
          <p:nvPr/>
        </p:nvGrpSpPr>
        <p:grpSpPr>
          <a:xfrm>
            <a:off x="13708081" y="4963794"/>
            <a:ext cx="2585085" cy="517644"/>
            <a:chOff x="0" y="0"/>
            <a:chExt cx="680845" cy="136334"/>
          </a:xfrm>
        </p:grpSpPr>
        <p:sp>
          <p:nvSpPr>
            <p:cNvPr id="8" name="Freeform 8"/>
            <p:cNvSpPr/>
            <p:nvPr/>
          </p:nvSpPr>
          <p:spPr>
            <a:xfrm>
              <a:off x="0" y="0"/>
              <a:ext cx="680846" cy="136334"/>
            </a:xfrm>
            <a:custGeom>
              <a:avLst/>
              <a:gdLst/>
              <a:ahLst/>
              <a:cxnLst/>
              <a:rect l="l" t="t" r="r" b="b"/>
              <a:pathLst>
                <a:path w="680846" h="136334">
                  <a:moveTo>
                    <a:pt x="68167" y="0"/>
                  </a:moveTo>
                  <a:lnTo>
                    <a:pt x="612678" y="0"/>
                  </a:lnTo>
                  <a:cubicBezTo>
                    <a:pt x="650326" y="0"/>
                    <a:pt x="680846" y="30519"/>
                    <a:pt x="680846" y="68167"/>
                  </a:cubicBezTo>
                  <a:lnTo>
                    <a:pt x="680846" y="68167"/>
                  </a:lnTo>
                  <a:cubicBezTo>
                    <a:pt x="680846" y="105815"/>
                    <a:pt x="650326" y="136334"/>
                    <a:pt x="612678" y="136334"/>
                  </a:cubicBezTo>
                  <a:lnTo>
                    <a:pt x="68167" y="136334"/>
                  </a:lnTo>
                  <a:cubicBezTo>
                    <a:pt x="30519" y="136334"/>
                    <a:pt x="0" y="105815"/>
                    <a:pt x="0" y="68167"/>
                  </a:cubicBezTo>
                  <a:lnTo>
                    <a:pt x="0" y="68167"/>
                  </a:lnTo>
                  <a:cubicBezTo>
                    <a:pt x="0" y="30519"/>
                    <a:pt x="30519" y="0"/>
                    <a:pt x="68167" y="0"/>
                  </a:cubicBezTo>
                  <a:close/>
                </a:path>
              </a:pathLst>
            </a:custGeom>
            <a:solidFill>
              <a:srgbClr val="68DE68"/>
            </a:solidFill>
          </p:spPr>
        </p:sp>
        <p:sp>
          <p:nvSpPr>
            <p:cNvPr id="9" name="TextBox 9"/>
            <p:cNvSpPr txBox="1"/>
            <p:nvPr/>
          </p:nvSpPr>
          <p:spPr>
            <a:xfrm>
              <a:off x="0" y="-38100"/>
              <a:ext cx="680845" cy="174434"/>
            </a:xfrm>
            <a:prstGeom prst="rect">
              <a:avLst/>
            </a:prstGeom>
          </p:spPr>
          <p:txBody>
            <a:bodyPr lIns="50800" tIns="50800" rIns="50800" bIns="50800" rtlCol="0" anchor="ctr"/>
            <a:lstStyle/>
            <a:p>
              <a:pPr algn="l">
                <a:lnSpc>
                  <a:spcPts val="2520"/>
                </a:lnSpc>
              </a:pPr>
              <a:endParaRPr/>
            </a:p>
          </p:txBody>
        </p:sp>
      </p:grpSp>
      <p:sp>
        <p:nvSpPr>
          <p:cNvPr id="10" name="TextBox 10"/>
          <p:cNvSpPr txBox="1"/>
          <p:nvPr/>
        </p:nvSpPr>
        <p:spPr>
          <a:xfrm>
            <a:off x="9642511" y="2374127"/>
            <a:ext cx="1383958" cy="365760"/>
          </a:xfrm>
          <a:prstGeom prst="rect">
            <a:avLst/>
          </a:prstGeom>
        </p:spPr>
        <p:txBody>
          <a:bodyPr lIns="0" tIns="0" rIns="0" bIns="0" rtlCol="0" anchor="t">
            <a:spAutoFit/>
          </a:bodyPr>
          <a:lstStyle/>
          <a:p>
            <a:pPr marL="0" lvl="0" indent="0" algn="l">
              <a:lnSpc>
                <a:spcPts val="2940"/>
              </a:lnSpc>
              <a:spcBef>
                <a:spcPct val="0"/>
              </a:spcBef>
            </a:pPr>
            <a:r>
              <a:rPr lang="en-US" sz="2100">
                <a:solidFill>
                  <a:srgbClr val="0D0D0D"/>
                </a:solidFill>
                <a:latin typeface="Neue Montreal"/>
                <a:ea typeface="Neue Montreal"/>
                <a:cs typeface="Neue Montreal"/>
                <a:sym typeface="Neue Montreal"/>
              </a:rPr>
              <a:t>Colores</a:t>
            </a:r>
          </a:p>
        </p:txBody>
      </p:sp>
      <p:sp>
        <p:nvSpPr>
          <p:cNvPr id="11" name="TextBox 11"/>
          <p:cNvSpPr txBox="1"/>
          <p:nvPr/>
        </p:nvSpPr>
        <p:spPr>
          <a:xfrm>
            <a:off x="13828749" y="5007292"/>
            <a:ext cx="2464417" cy="365760"/>
          </a:xfrm>
          <a:prstGeom prst="rect">
            <a:avLst/>
          </a:prstGeom>
        </p:spPr>
        <p:txBody>
          <a:bodyPr lIns="0" tIns="0" rIns="0" bIns="0" rtlCol="0" anchor="t">
            <a:spAutoFit/>
          </a:bodyPr>
          <a:lstStyle/>
          <a:p>
            <a:pPr marL="0" lvl="0" indent="0" algn="l">
              <a:lnSpc>
                <a:spcPts val="2940"/>
              </a:lnSpc>
              <a:spcBef>
                <a:spcPct val="0"/>
              </a:spcBef>
            </a:pPr>
            <a:r>
              <a:rPr lang="en-US" sz="2100">
                <a:solidFill>
                  <a:srgbClr val="0D0D0D"/>
                </a:solidFill>
                <a:latin typeface="Neue Montreal"/>
                <a:ea typeface="Neue Montreal"/>
                <a:cs typeface="Neue Montreal"/>
                <a:sym typeface="Neue Montreal"/>
              </a:rPr>
              <a:t>Símbolos de marca</a:t>
            </a:r>
          </a:p>
        </p:txBody>
      </p:sp>
      <p:sp>
        <p:nvSpPr>
          <p:cNvPr id="12" name="TextBox 12"/>
          <p:cNvSpPr txBox="1"/>
          <p:nvPr/>
        </p:nvSpPr>
        <p:spPr>
          <a:xfrm>
            <a:off x="9447765" y="2944447"/>
            <a:ext cx="3625298" cy="2506980"/>
          </a:xfrm>
          <a:prstGeom prst="rect">
            <a:avLst/>
          </a:prstGeom>
        </p:spPr>
        <p:txBody>
          <a:bodyPr lIns="0" tIns="0" rIns="0" bIns="0" rtlCol="0" anchor="t">
            <a:spAutoFit/>
          </a:bodyPr>
          <a:lstStyle/>
          <a:p>
            <a:pPr algn="l">
              <a:lnSpc>
                <a:spcPts val="2520"/>
              </a:lnSpc>
            </a:pPr>
            <a:r>
              <a:rPr lang="en-US" sz="1800">
                <a:solidFill>
                  <a:srgbClr val="0D0D0D"/>
                </a:solidFill>
                <a:latin typeface="Inter"/>
                <a:ea typeface="Inter"/>
                <a:cs typeface="Inter"/>
                <a:sym typeface="Inter"/>
              </a:rPr>
              <a:t>Los colores evocan emociones y tienen significados asociados.</a:t>
            </a:r>
          </a:p>
          <a:p>
            <a:pPr algn="l">
              <a:lnSpc>
                <a:spcPts val="2520"/>
              </a:lnSpc>
            </a:pPr>
            <a:r>
              <a:rPr lang="en-US" sz="1800">
                <a:solidFill>
                  <a:srgbClr val="0D0D0D"/>
                </a:solidFill>
                <a:latin typeface="Inter"/>
                <a:ea typeface="Inter"/>
                <a:cs typeface="Inter"/>
                <a:sym typeface="Inter"/>
              </a:rPr>
              <a:t> • Rojo: Energía, pasión, urgencia.</a:t>
            </a:r>
          </a:p>
          <a:p>
            <a:pPr algn="l">
              <a:lnSpc>
                <a:spcPts val="2520"/>
              </a:lnSpc>
            </a:pPr>
            <a:r>
              <a:rPr lang="en-US" sz="1800">
                <a:solidFill>
                  <a:srgbClr val="0D0D0D"/>
                </a:solidFill>
                <a:latin typeface="Inter"/>
                <a:ea typeface="Inter"/>
                <a:cs typeface="Inter"/>
                <a:sym typeface="Inter"/>
              </a:rPr>
              <a:t> • Azul: Confianza, calma, profesionalismo.</a:t>
            </a:r>
          </a:p>
          <a:p>
            <a:pPr algn="l">
              <a:lnSpc>
                <a:spcPts val="2520"/>
              </a:lnSpc>
            </a:pPr>
            <a:r>
              <a:rPr lang="en-US" sz="1800">
                <a:solidFill>
                  <a:srgbClr val="0D0D0D"/>
                </a:solidFill>
                <a:latin typeface="Inter"/>
                <a:ea typeface="Inter"/>
                <a:cs typeface="Inter"/>
                <a:sym typeface="Inter"/>
              </a:rPr>
              <a:t> • Verde: Naturaleza, salud, frescura</a:t>
            </a:r>
          </a:p>
          <a:p>
            <a:pPr algn="l">
              <a:lnSpc>
                <a:spcPts val="2520"/>
              </a:lnSpc>
            </a:pPr>
            <a:endParaRPr lang="en-US" sz="1800">
              <a:solidFill>
                <a:srgbClr val="0D0D0D"/>
              </a:solidFill>
              <a:latin typeface="Inter"/>
              <a:ea typeface="Inter"/>
              <a:cs typeface="Inter"/>
              <a:sym typeface="Inter"/>
            </a:endParaRPr>
          </a:p>
        </p:txBody>
      </p:sp>
      <p:sp>
        <p:nvSpPr>
          <p:cNvPr id="13" name="TextBox 13"/>
          <p:cNvSpPr txBox="1"/>
          <p:nvPr/>
        </p:nvSpPr>
        <p:spPr>
          <a:xfrm>
            <a:off x="9447765" y="6410622"/>
            <a:ext cx="3625298" cy="1564005"/>
          </a:xfrm>
          <a:prstGeom prst="rect">
            <a:avLst/>
          </a:prstGeom>
        </p:spPr>
        <p:txBody>
          <a:bodyPr lIns="0" tIns="0" rIns="0" bIns="0" rtlCol="0" anchor="t">
            <a:spAutoFit/>
          </a:bodyPr>
          <a:lstStyle/>
          <a:p>
            <a:pPr algn="l">
              <a:lnSpc>
                <a:spcPts val="2520"/>
              </a:lnSpc>
            </a:pPr>
            <a:r>
              <a:rPr lang="en-US" sz="1800">
                <a:solidFill>
                  <a:srgbClr val="0D0D0D"/>
                </a:solidFill>
                <a:latin typeface="Inter"/>
                <a:ea typeface="Inter"/>
                <a:cs typeface="Inter"/>
                <a:sym typeface="Inter"/>
              </a:rPr>
              <a:t>Las imágenes comunican de manera directa y emocional. Por ejemplo, una familia en un anuncio transmite calidez y unión</a:t>
            </a:r>
          </a:p>
          <a:p>
            <a:pPr algn="l">
              <a:lnSpc>
                <a:spcPts val="2520"/>
              </a:lnSpc>
            </a:pPr>
            <a:endParaRPr lang="en-US" sz="1800">
              <a:solidFill>
                <a:srgbClr val="0D0D0D"/>
              </a:solidFill>
              <a:latin typeface="Inter"/>
              <a:ea typeface="Inter"/>
              <a:cs typeface="Inter"/>
              <a:sym typeface="Inter"/>
            </a:endParaRPr>
          </a:p>
        </p:txBody>
      </p:sp>
      <p:sp>
        <p:nvSpPr>
          <p:cNvPr id="14" name="TextBox 14"/>
          <p:cNvSpPr txBox="1"/>
          <p:nvPr/>
        </p:nvSpPr>
        <p:spPr>
          <a:xfrm>
            <a:off x="13634002" y="3176588"/>
            <a:ext cx="3625298" cy="1878330"/>
          </a:xfrm>
          <a:prstGeom prst="rect">
            <a:avLst/>
          </a:prstGeom>
        </p:spPr>
        <p:txBody>
          <a:bodyPr lIns="0" tIns="0" rIns="0" bIns="0" rtlCol="0" anchor="t">
            <a:spAutoFit/>
          </a:bodyPr>
          <a:lstStyle/>
          <a:p>
            <a:pPr algn="l">
              <a:lnSpc>
                <a:spcPts val="2520"/>
              </a:lnSpc>
            </a:pPr>
            <a:r>
              <a:rPr lang="en-US" sz="1800">
                <a:solidFill>
                  <a:srgbClr val="0D0D0D"/>
                </a:solidFill>
                <a:latin typeface="Inter"/>
                <a:ea typeface="Inter"/>
                <a:cs typeface="Inter"/>
                <a:sym typeface="Inter"/>
              </a:rPr>
              <a:t>Los eslóganes o frases se diseñan para ser memorables y persuasivos.</a:t>
            </a:r>
          </a:p>
          <a:p>
            <a:pPr algn="l">
              <a:lnSpc>
                <a:spcPts val="2520"/>
              </a:lnSpc>
            </a:pPr>
            <a:r>
              <a:rPr lang="en-US" sz="1800">
                <a:solidFill>
                  <a:srgbClr val="0D0D0D"/>
                </a:solidFill>
                <a:latin typeface="Inter"/>
                <a:ea typeface="Inter"/>
                <a:cs typeface="Inter"/>
                <a:sym typeface="Inter"/>
              </a:rPr>
              <a:t> • Ejemplo: “Just Do It” de Nike simboliza acción y determinación</a:t>
            </a:r>
          </a:p>
          <a:p>
            <a:pPr algn="l">
              <a:lnSpc>
                <a:spcPts val="2520"/>
              </a:lnSpc>
            </a:pPr>
            <a:endParaRPr lang="en-US" sz="1800">
              <a:solidFill>
                <a:srgbClr val="0D0D0D"/>
              </a:solidFill>
              <a:latin typeface="Inter"/>
              <a:ea typeface="Inter"/>
              <a:cs typeface="Inter"/>
              <a:sym typeface="Inter"/>
            </a:endParaRPr>
          </a:p>
        </p:txBody>
      </p:sp>
      <p:sp>
        <p:nvSpPr>
          <p:cNvPr id="15" name="TextBox 15"/>
          <p:cNvSpPr txBox="1"/>
          <p:nvPr/>
        </p:nvSpPr>
        <p:spPr>
          <a:xfrm>
            <a:off x="13748901" y="5493067"/>
            <a:ext cx="3625298" cy="2192655"/>
          </a:xfrm>
          <a:prstGeom prst="rect">
            <a:avLst/>
          </a:prstGeom>
        </p:spPr>
        <p:txBody>
          <a:bodyPr lIns="0" tIns="0" rIns="0" bIns="0" rtlCol="0" anchor="t">
            <a:spAutoFit/>
          </a:bodyPr>
          <a:lstStyle/>
          <a:p>
            <a:pPr algn="l">
              <a:lnSpc>
                <a:spcPts val="2520"/>
              </a:lnSpc>
            </a:pPr>
            <a:r>
              <a:rPr lang="en-US" sz="1800">
                <a:solidFill>
                  <a:srgbClr val="0D0D0D"/>
                </a:solidFill>
                <a:latin typeface="Inter"/>
                <a:ea typeface="Inter"/>
                <a:cs typeface="Inter"/>
                <a:sym typeface="Inter"/>
              </a:rPr>
              <a:t>Los logotipos, formas y tipografías crean una identidad visual única para las marcas.</a:t>
            </a:r>
          </a:p>
          <a:p>
            <a:pPr algn="l">
              <a:lnSpc>
                <a:spcPts val="2520"/>
              </a:lnSpc>
            </a:pPr>
            <a:r>
              <a:rPr lang="en-US" sz="1800">
                <a:solidFill>
                  <a:srgbClr val="0D0D0D"/>
                </a:solidFill>
                <a:latin typeface="Inter"/>
                <a:ea typeface="Inter"/>
                <a:cs typeface="Inter"/>
                <a:sym typeface="Inter"/>
              </a:rPr>
              <a:t> • Ejemplo: El logo de Apple representa innovación y creatividad</a:t>
            </a:r>
          </a:p>
          <a:p>
            <a:pPr algn="l">
              <a:lnSpc>
                <a:spcPts val="2520"/>
              </a:lnSpc>
            </a:pPr>
            <a:endParaRPr lang="en-US" sz="1800">
              <a:solidFill>
                <a:srgbClr val="0D0D0D"/>
              </a:solidFill>
              <a:latin typeface="Inter"/>
              <a:ea typeface="Inter"/>
              <a:cs typeface="Inter"/>
              <a:sym typeface="Inter"/>
            </a:endParaRPr>
          </a:p>
        </p:txBody>
      </p:sp>
      <p:sp>
        <p:nvSpPr>
          <p:cNvPr id="16" name="Freeform 16"/>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7" name="TextBox 17"/>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 </a:t>
            </a:r>
          </a:p>
        </p:txBody>
      </p:sp>
      <p:sp>
        <p:nvSpPr>
          <p:cNvPr id="18" name="Freeform 18"/>
          <p:cNvSpPr/>
          <p:nvPr/>
        </p:nvSpPr>
        <p:spPr>
          <a:xfrm>
            <a:off x="1028700" y="5831681"/>
            <a:ext cx="404812" cy="404812"/>
          </a:xfrm>
          <a:custGeom>
            <a:avLst/>
            <a:gdLst/>
            <a:ahLst/>
            <a:cxnLst/>
            <a:rect l="l" t="t" r="r" b="b"/>
            <a:pathLst>
              <a:path w="404812" h="404812">
                <a:moveTo>
                  <a:pt x="0" y="0"/>
                </a:moveTo>
                <a:lnTo>
                  <a:pt x="404812" y="0"/>
                </a:lnTo>
                <a:lnTo>
                  <a:pt x="404812" y="404813"/>
                </a:lnTo>
                <a:lnTo>
                  <a:pt x="0" y="40481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19" name="Group 19"/>
          <p:cNvGrpSpPr/>
          <p:nvPr/>
        </p:nvGrpSpPr>
        <p:grpSpPr>
          <a:xfrm>
            <a:off x="9401175" y="5531167"/>
            <a:ext cx="1472096" cy="605673"/>
            <a:chOff x="0" y="0"/>
            <a:chExt cx="387713" cy="159519"/>
          </a:xfrm>
        </p:grpSpPr>
        <p:sp>
          <p:nvSpPr>
            <p:cNvPr id="20" name="Freeform 20"/>
            <p:cNvSpPr/>
            <p:nvPr/>
          </p:nvSpPr>
          <p:spPr>
            <a:xfrm>
              <a:off x="0" y="0"/>
              <a:ext cx="387713" cy="159519"/>
            </a:xfrm>
            <a:custGeom>
              <a:avLst/>
              <a:gdLst/>
              <a:ahLst/>
              <a:cxnLst/>
              <a:rect l="l" t="t" r="r" b="b"/>
              <a:pathLst>
                <a:path w="387713" h="159519">
                  <a:moveTo>
                    <a:pt x="79759" y="0"/>
                  </a:moveTo>
                  <a:lnTo>
                    <a:pt x="307953" y="0"/>
                  </a:lnTo>
                  <a:cubicBezTo>
                    <a:pt x="352003" y="0"/>
                    <a:pt x="387713" y="35710"/>
                    <a:pt x="387713" y="79759"/>
                  </a:cubicBezTo>
                  <a:lnTo>
                    <a:pt x="387713" y="79759"/>
                  </a:lnTo>
                  <a:cubicBezTo>
                    <a:pt x="387713" y="123809"/>
                    <a:pt x="352003" y="159519"/>
                    <a:pt x="307953" y="159519"/>
                  </a:cubicBezTo>
                  <a:lnTo>
                    <a:pt x="79759" y="159519"/>
                  </a:lnTo>
                  <a:cubicBezTo>
                    <a:pt x="35710" y="159519"/>
                    <a:pt x="0" y="123809"/>
                    <a:pt x="0" y="79759"/>
                  </a:cubicBezTo>
                  <a:lnTo>
                    <a:pt x="0" y="79759"/>
                  </a:lnTo>
                  <a:cubicBezTo>
                    <a:pt x="0" y="35710"/>
                    <a:pt x="35710" y="0"/>
                    <a:pt x="79759" y="0"/>
                  </a:cubicBezTo>
                  <a:close/>
                </a:path>
              </a:pathLst>
            </a:custGeom>
            <a:solidFill>
              <a:srgbClr val="68DE68"/>
            </a:solidFill>
          </p:spPr>
        </p:sp>
        <p:sp>
          <p:nvSpPr>
            <p:cNvPr id="21" name="TextBox 21"/>
            <p:cNvSpPr txBox="1"/>
            <p:nvPr/>
          </p:nvSpPr>
          <p:spPr>
            <a:xfrm>
              <a:off x="0" y="-38100"/>
              <a:ext cx="387713" cy="197619"/>
            </a:xfrm>
            <a:prstGeom prst="rect">
              <a:avLst/>
            </a:prstGeom>
          </p:spPr>
          <p:txBody>
            <a:bodyPr lIns="50800" tIns="50800" rIns="50800" bIns="50800" rtlCol="0" anchor="ctr"/>
            <a:lstStyle/>
            <a:p>
              <a:pPr algn="l">
                <a:lnSpc>
                  <a:spcPts val="2520"/>
                </a:lnSpc>
              </a:pPr>
              <a:endParaRPr/>
            </a:p>
          </p:txBody>
        </p:sp>
      </p:grpSp>
      <p:sp>
        <p:nvSpPr>
          <p:cNvPr id="22" name="TextBox 22"/>
          <p:cNvSpPr txBox="1"/>
          <p:nvPr/>
        </p:nvSpPr>
        <p:spPr>
          <a:xfrm>
            <a:off x="9568528" y="5608162"/>
            <a:ext cx="1383958" cy="365760"/>
          </a:xfrm>
          <a:prstGeom prst="rect">
            <a:avLst/>
          </a:prstGeom>
        </p:spPr>
        <p:txBody>
          <a:bodyPr lIns="0" tIns="0" rIns="0" bIns="0" rtlCol="0" anchor="t">
            <a:spAutoFit/>
          </a:bodyPr>
          <a:lstStyle/>
          <a:p>
            <a:pPr marL="0" lvl="0" indent="0" algn="l">
              <a:lnSpc>
                <a:spcPts val="2940"/>
              </a:lnSpc>
              <a:spcBef>
                <a:spcPct val="0"/>
              </a:spcBef>
            </a:pPr>
            <a:r>
              <a:rPr lang="en-US" sz="2100">
                <a:solidFill>
                  <a:srgbClr val="0D0D0D"/>
                </a:solidFill>
                <a:latin typeface="Neue Montreal"/>
                <a:ea typeface="Neue Montreal"/>
                <a:cs typeface="Neue Montreal"/>
                <a:sym typeface="Neue Montreal"/>
              </a:rPr>
              <a:t>Imágenes </a:t>
            </a:r>
          </a:p>
        </p:txBody>
      </p:sp>
      <p:grpSp>
        <p:nvGrpSpPr>
          <p:cNvPr id="23" name="Group 23"/>
          <p:cNvGrpSpPr/>
          <p:nvPr/>
        </p:nvGrpSpPr>
        <p:grpSpPr>
          <a:xfrm>
            <a:off x="13587412" y="2256589"/>
            <a:ext cx="2295535" cy="605673"/>
            <a:chOff x="0" y="0"/>
            <a:chExt cx="604585" cy="159519"/>
          </a:xfrm>
        </p:grpSpPr>
        <p:sp>
          <p:nvSpPr>
            <p:cNvPr id="24" name="Freeform 24"/>
            <p:cNvSpPr/>
            <p:nvPr/>
          </p:nvSpPr>
          <p:spPr>
            <a:xfrm>
              <a:off x="0" y="0"/>
              <a:ext cx="604585" cy="159519"/>
            </a:xfrm>
            <a:custGeom>
              <a:avLst/>
              <a:gdLst/>
              <a:ahLst/>
              <a:cxnLst/>
              <a:rect l="l" t="t" r="r" b="b"/>
              <a:pathLst>
                <a:path w="604585" h="159519">
                  <a:moveTo>
                    <a:pt x="79759" y="0"/>
                  </a:moveTo>
                  <a:lnTo>
                    <a:pt x="524826" y="0"/>
                  </a:lnTo>
                  <a:cubicBezTo>
                    <a:pt x="568876" y="0"/>
                    <a:pt x="604585" y="35710"/>
                    <a:pt x="604585" y="79759"/>
                  </a:cubicBezTo>
                  <a:lnTo>
                    <a:pt x="604585" y="79759"/>
                  </a:lnTo>
                  <a:cubicBezTo>
                    <a:pt x="604585" y="123809"/>
                    <a:pt x="568876" y="159519"/>
                    <a:pt x="524826" y="159519"/>
                  </a:cubicBezTo>
                  <a:lnTo>
                    <a:pt x="79759" y="159519"/>
                  </a:lnTo>
                  <a:cubicBezTo>
                    <a:pt x="35710" y="159519"/>
                    <a:pt x="0" y="123809"/>
                    <a:pt x="0" y="79759"/>
                  </a:cubicBezTo>
                  <a:lnTo>
                    <a:pt x="0" y="79759"/>
                  </a:lnTo>
                  <a:cubicBezTo>
                    <a:pt x="0" y="35710"/>
                    <a:pt x="35710" y="0"/>
                    <a:pt x="79759" y="0"/>
                  </a:cubicBezTo>
                  <a:close/>
                </a:path>
              </a:pathLst>
            </a:custGeom>
            <a:solidFill>
              <a:srgbClr val="68DE68"/>
            </a:solidFill>
          </p:spPr>
        </p:sp>
        <p:sp>
          <p:nvSpPr>
            <p:cNvPr id="25" name="TextBox 25"/>
            <p:cNvSpPr txBox="1"/>
            <p:nvPr/>
          </p:nvSpPr>
          <p:spPr>
            <a:xfrm>
              <a:off x="0" y="-38100"/>
              <a:ext cx="604585" cy="197619"/>
            </a:xfrm>
            <a:prstGeom prst="rect">
              <a:avLst/>
            </a:prstGeom>
          </p:spPr>
          <p:txBody>
            <a:bodyPr lIns="50800" tIns="50800" rIns="50800" bIns="50800" rtlCol="0" anchor="ctr"/>
            <a:lstStyle/>
            <a:p>
              <a:pPr algn="l">
                <a:lnSpc>
                  <a:spcPts val="2520"/>
                </a:lnSpc>
              </a:pPr>
              <a:endParaRPr/>
            </a:p>
          </p:txBody>
        </p:sp>
      </p:grpSp>
      <p:sp>
        <p:nvSpPr>
          <p:cNvPr id="26" name="TextBox 26"/>
          <p:cNvSpPr txBox="1"/>
          <p:nvPr/>
        </p:nvSpPr>
        <p:spPr>
          <a:xfrm>
            <a:off x="13748901" y="2352734"/>
            <a:ext cx="2383892" cy="365760"/>
          </a:xfrm>
          <a:prstGeom prst="rect">
            <a:avLst/>
          </a:prstGeom>
        </p:spPr>
        <p:txBody>
          <a:bodyPr lIns="0" tIns="0" rIns="0" bIns="0" rtlCol="0" anchor="t">
            <a:spAutoFit/>
          </a:bodyPr>
          <a:lstStyle/>
          <a:p>
            <a:pPr marL="0" lvl="0" indent="0" algn="l">
              <a:lnSpc>
                <a:spcPts val="2940"/>
              </a:lnSpc>
              <a:spcBef>
                <a:spcPct val="0"/>
              </a:spcBef>
            </a:pPr>
            <a:r>
              <a:rPr lang="en-US" sz="2100">
                <a:solidFill>
                  <a:srgbClr val="0D0D0D"/>
                </a:solidFill>
                <a:latin typeface="Neue Montreal"/>
                <a:ea typeface="Neue Montreal"/>
                <a:cs typeface="Neue Montreal"/>
                <a:sym typeface="Neue Montreal"/>
              </a:rPr>
              <a:t>Texto y Lenguaje </a:t>
            </a:r>
          </a:p>
        </p:txBody>
      </p:sp>
      <p:grpSp>
        <p:nvGrpSpPr>
          <p:cNvPr id="27" name="Group 27"/>
          <p:cNvGrpSpPr/>
          <p:nvPr/>
        </p:nvGrpSpPr>
        <p:grpSpPr>
          <a:xfrm>
            <a:off x="9447765" y="7880935"/>
            <a:ext cx="2516149" cy="581393"/>
            <a:chOff x="0" y="0"/>
            <a:chExt cx="662689" cy="153124"/>
          </a:xfrm>
        </p:grpSpPr>
        <p:sp>
          <p:nvSpPr>
            <p:cNvPr id="28" name="Freeform 28"/>
            <p:cNvSpPr/>
            <p:nvPr/>
          </p:nvSpPr>
          <p:spPr>
            <a:xfrm>
              <a:off x="0" y="0"/>
              <a:ext cx="662689" cy="153124"/>
            </a:xfrm>
            <a:custGeom>
              <a:avLst/>
              <a:gdLst/>
              <a:ahLst/>
              <a:cxnLst/>
              <a:rect l="l" t="t" r="r" b="b"/>
              <a:pathLst>
                <a:path w="662689" h="153124">
                  <a:moveTo>
                    <a:pt x="76562" y="0"/>
                  </a:moveTo>
                  <a:lnTo>
                    <a:pt x="586127" y="0"/>
                  </a:lnTo>
                  <a:cubicBezTo>
                    <a:pt x="628411" y="0"/>
                    <a:pt x="662689" y="34278"/>
                    <a:pt x="662689" y="76562"/>
                  </a:cubicBezTo>
                  <a:lnTo>
                    <a:pt x="662689" y="76562"/>
                  </a:lnTo>
                  <a:cubicBezTo>
                    <a:pt x="662689" y="96868"/>
                    <a:pt x="654623" y="116341"/>
                    <a:pt x="640265" y="130700"/>
                  </a:cubicBezTo>
                  <a:cubicBezTo>
                    <a:pt x="625907" y="145058"/>
                    <a:pt x="606433" y="153124"/>
                    <a:pt x="586127" y="153124"/>
                  </a:cubicBezTo>
                  <a:lnTo>
                    <a:pt x="76562" y="153124"/>
                  </a:lnTo>
                  <a:cubicBezTo>
                    <a:pt x="34278" y="153124"/>
                    <a:pt x="0" y="118846"/>
                    <a:pt x="0" y="76562"/>
                  </a:cubicBezTo>
                  <a:lnTo>
                    <a:pt x="0" y="76562"/>
                  </a:lnTo>
                  <a:cubicBezTo>
                    <a:pt x="0" y="34278"/>
                    <a:pt x="34278" y="0"/>
                    <a:pt x="76562" y="0"/>
                  </a:cubicBezTo>
                  <a:close/>
                </a:path>
              </a:pathLst>
            </a:custGeom>
            <a:solidFill>
              <a:srgbClr val="68DE68"/>
            </a:solidFill>
          </p:spPr>
        </p:sp>
        <p:sp>
          <p:nvSpPr>
            <p:cNvPr id="29" name="TextBox 29"/>
            <p:cNvSpPr txBox="1"/>
            <p:nvPr/>
          </p:nvSpPr>
          <p:spPr>
            <a:xfrm>
              <a:off x="0" y="-38100"/>
              <a:ext cx="662689" cy="191224"/>
            </a:xfrm>
            <a:prstGeom prst="rect">
              <a:avLst/>
            </a:prstGeom>
          </p:spPr>
          <p:txBody>
            <a:bodyPr lIns="50800" tIns="50800" rIns="50800" bIns="50800" rtlCol="0" anchor="ctr"/>
            <a:lstStyle/>
            <a:p>
              <a:pPr algn="l">
                <a:lnSpc>
                  <a:spcPts val="2520"/>
                </a:lnSpc>
              </a:pPr>
              <a:endParaRPr/>
            </a:p>
          </p:txBody>
        </p:sp>
      </p:grpSp>
      <p:sp>
        <p:nvSpPr>
          <p:cNvPr id="30" name="TextBox 30"/>
          <p:cNvSpPr txBox="1"/>
          <p:nvPr/>
        </p:nvSpPr>
        <p:spPr>
          <a:xfrm>
            <a:off x="9568528" y="7952799"/>
            <a:ext cx="2282329" cy="365760"/>
          </a:xfrm>
          <a:prstGeom prst="rect">
            <a:avLst/>
          </a:prstGeom>
        </p:spPr>
        <p:txBody>
          <a:bodyPr lIns="0" tIns="0" rIns="0" bIns="0" rtlCol="0" anchor="t">
            <a:spAutoFit/>
          </a:bodyPr>
          <a:lstStyle/>
          <a:p>
            <a:pPr marL="0" lvl="0" indent="0" algn="l">
              <a:lnSpc>
                <a:spcPts val="2940"/>
              </a:lnSpc>
              <a:spcBef>
                <a:spcPct val="0"/>
              </a:spcBef>
            </a:pPr>
            <a:r>
              <a:rPr lang="en-US" sz="2100">
                <a:solidFill>
                  <a:srgbClr val="0D0D0D"/>
                </a:solidFill>
                <a:latin typeface="Neue Montreal"/>
                <a:ea typeface="Neue Montreal"/>
                <a:cs typeface="Neue Montreal"/>
                <a:sym typeface="Neue Montreal"/>
              </a:rPr>
              <a:t>Códigos culturales</a:t>
            </a:r>
          </a:p>
        </p:txBody>
      </p:sp>
      <p:sp>
        <p:nvSpPr>
          <p:cNvPr id="31" name="TextBox 31"/>
          <p:cNvSpPr txBox="1"/>
          <p:nvPr/>
        </p:nvSpPr>
        <p:spPr>
          <a:xfrm>
            <a:off x="9447765" y="8624252"/>
            <a:ext cx="5998886" cy="1564005"/>
          </a:xfrm>
          <a:prstGeom prst="rect">
            <a:avLst/>
          </a:prstGeom>
        </p:spPr>
        <p:txBody>
          <a:bodyPr lIns="0" tIns="0" rIns="0" bIns="0" rtlCol="0" anchor="t">
            <a:spAutoFit/>
          </a:bodyPr>
          <a:lstStyle/>
          <a:p>
            <a:pPr algn="l">
              <a:lnSpc>
                <a:spcPts val="2520"/>
              </a:lnSpc>
            </a:pPr>
            <a:r>
              <a:rPr lang="en-US" sz="1800">
                <a:solidFill>
                  <a:srgbClr val="0D0D0D"/>
                </a:solidFill>
                <a:latin typeface="Inter"/>
                <a:ea typeface="Inter"/>
                <a:cs typeface="Inter"/>
                <a:sym typeface="Inter"/>
              </a:rPr>
              <a:t>Los anuncios incorporan símbolos reconocibles para una audiencia específica.</a:t>
            </a:r>
          </a:p>
          <a:p>
            <a:pPr algn="l">
              <a:lnSpc>
                <a:spcPts val="2520"/>
              </a:lnSpc>
            </a:pPr>
            <a:r>
              <a:rPr lang="en-US" sz="1800">
                <a:solidFill>
                  <a:srgbClr val="0D0D0D"/>
                </a:solidFill>
                <a:latin typeface="Inter"/>
                <a:ea typeface="Inter"/>
                <a:cs typeface="Inter"/>
                <a:sym typeface="Inter"/>
              </a:rPr>
              <a:t> • Ejemplo: Un anillo puede representar compromiso o amor eterno</a:t>
            </a:r>
          </a:p>
          <a:p>
            <a:pPr algn="l">
              <a:lnSpc>
                <a:spcPts val="2520"/>
              </a:lnSpc>
            </a:pPr>
            <a:endParaRPr lang="en-US" sz="1800">
              <a:solidFill>
                <a:srgbClr val="0D0D0D"/>
              </a:solidFill>
              <a:latin typeface="Inter"/>
              <a:ea typeface="Inter"/>
              <a:cs typeface="Inter"/>
              <a:sym typeface="Inter"/>
            </a:endParaRPr>
          </a:p>
        </p:txBody>
      </p:sp>
    </p:spTree>
  </p:cSld>
  <p:clrMapOvr>
    <a:masterClrMapping/>
  </p:clrMapOvr>
  <p:transition>
    <p:wipe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073335"/>
            <a:ext cx="6462712" cy="5340986"/>
          </a:xfrm>
          <a:prstGeom prst="rect">
            <a:avLst/>
          </a:prstGeom>
        </p:spPr>
        <p:txBody>
          <a:bodyPr lIns="0" tIns="0" rIns="0" bIns="0" rtlCol="0" anchor="t">
            <a:spAutoFit/>
          </a:bodyPr>
          <a:lstStyle/>
          <a:p>
            <a:pPr algn="l">
              <a:lnSpc>
                <a:spcPts val="10400"/>
              </a:lnSpc>
            </a:pPr>
            <a:r>
              <a:rPr lang="en-US" sz="10400">
                <a:solidFill>
                  <a:srgbClr val="0D0D0D"/>
                </a:solidFill>
                <a:latin typeface="Neue Montreal"/>
                <a:ea typeface="Neue Montreal"/>
                <a:cs typeface="Neue Montreal"/>
                <a:sym typeface="Neue Montreal"/>
              </a:rPr>
              <a:t>Aplicación de la Publicidad</a:t>
            </a:r>
          </a:p>
          <a:p>
            <a:pPr algn="l">
              <a:lnSpc>
                <a:spcPts val="10400"/>
              </a:lnSpc>
            </a:pPr>
            <a:endParaRPr lang="en-US" sz="10400">
              <a:solidFill>
                <a:srgbClr val="0D0D0D"/>
              </a:solidFill>
              <a:latin typeface="Neue Montreal"/>
              <a:ea typeface="Neue Montreal"/>
              <a:cs typeface="Neue Montreal"/>
              <a:sym typeface="Neue Montreal"/>
            </a:endParaRPr>
          </a:p>
        </p:txBody>
      </p:sp>
      <p:grpSp>
        <p:nvGrpSpPr>
          <p:cNvPr id="3" name="Group 3"/>
          <p:cNvGrpSpPr/>
          <p:nvPr/>
        </p:nvGrpSpPr>
        <p:grpSpPr>
          <a:xfrm>
            <a:off x="7491413" y="2157238"/>
            <a:ext cx="10060536" cy="6910477"/>
            <a:chOff x="0" y="0"/>
            <a:chExt cx="2649689" cy="1820043"/>
          </a:xfrm>
        </p:grpSpPr>
        <p:sp>
          <p:nvSpPr>
            <p:cNvPr id="4" name="Freeform 4"/>
            <p:cNvSpPr/>
            <p:nvPr/>
          </p:nvSpPr>
          <p:spPr>
            <a:xfrm>
              <a:off x="0" y="0"/>
              <a:ext cx="2649689" cy="1820043"/>
            </a:xfrm>
            <a:custGeom>
              <a:avLst/>
              <a:gdLst/>
              <a:ahLst/>
              <a:cxnLst/>
              <a:rect l="l" t="t" r="r" b="b"/>
              <a:pathLst>
                <a:path w="2649689" h="1820043">
                  <a:moveTo>
                    <a:pt x="76953" y="0"/>
                  </a:moveTo>
                  <a:lnTo>
                    <a:pt x="2572735" y="0"/>
                  </a:lnTo>
                  <a:cubicBezTo>
                    <a:pt x="2593145" y="0"/>
                    <a:pt x="2612718" y="8108"/>
                    <a:pt x="2627150" y="22539"/>
                  </a:cubicBezTo>
                  <a:cubicBezTo>
                    <a:pt x="2641581" y="36971"/>
                    <a:pt x="2649689" y="56544"/>
                    <a:pt x="2649689" y="76953"/>
                  </a:cubicBezTo>
                  <a:lnTo>
                    <a:pt x="2649689" y="1743090"/>
                  </a:lnTo>
                  <a:cubicBezTo>
                    <a:pt x="2649689" y="1763499"/>
                    <a:pt x="2641581" y="1783073"/>
                    <a:pt x="2627150" y="1797504"/>
                  </a:cubicBezTo>
                  <a:cubicBezTo>
                    <a:pt x="2612718" y="1811936"/>
                    <a:pt x="2593145" y="1820043"/>
                    <a:pt x="2572735" y="1820043"/>
                  </a:cubicBezTo>
                  <a:lnTo>
                    <a:pt x="76953" y="1820043"/>
                  </a:lnTo>
                  <a:cubicBezTo>
                    <a:pt x="56544" y="1820043"/>
                    <a:pt x="36971" y="1811936"/>
                    <a:pt x="22539" y="1797504"/>
                  </a:cubicBezTo>
                  <a:cubicBezTo>
                    <a:pt x="8108" y="1783073"/>
                    <a:pt x="0" y="1763499"/>
                    <a:pt x="0" y="1743090"/>
                  </a:cubicBezTo>
                  <a:lnTo>
                    <a:pt x="0" y="76953"/>
                  </a:lnTo>
                  <a:cubicBezTo>
                    <a:pt x="0" y="56544"/>
                    <a:pt x="8108" y="36971"/>
                    <a:pt x="22539" y="22539"/>
                  </a:cubicBezTo>
                  <a:cubicBezTo>
                    <a:pt x="36971" y="8108"/>
                    <a:pt x="56544" y="0"/>
                    <a:pt x="76953" y="0"/>
                  </a:cubicBezTo>
                  <a:close/>
                </a:path>
              </a:pathLst>
            </a:custGeom>
            <a:solidFill>
              <a:srgbClr val="68DE68"/>
            </a:solidFill>
          </p:spPr>
        </p:sp>
        <p:sp>
          <p:nvSpPr>
            <p:cNvPr id="5" name="TextBox 5"/>
            <p:cNvSpPr txBox="1"/>
            <p:nvPr/>
          </p:nvSpPr>
          <p:spPr>
            <a:xfrm>
              <a:off x="0" y="-38100"/>
              <a:ext cx="2649689" cy="1858143"/>
            </a:xfrm>
            <a:prstGeom prst="rect">
              <a:avLst/>
            </a:prstGeom>
          </p:spPr>
          <p:txBody>
            <a:bodyPr lIns="50800" tIns="50800" rIns="50800" bIns="50800" rtlCol="0" anchor="ctr"/>
            <a:lstStyle/>
            <a:p>
              <a:pPr algn="l">
                <a:lnSpc>
                  <a:spcPts val="2520"/>
                </a:lnSpc>
              </a:pPr>
              <a:endParaRPr/>
            </a:p>
          </p:txBody>
        </p:sp>
      </p:grpSp>
      <p:sp>
        <p:nvSpPr>
          <p:cNvPr id="6" name="TextBox 6"/>
          <p:cNvSpPr txBox="1"/>
          <p:nvPr/>
        </p:nvSpPr>
        <p:spPr>
          <a:xfrm>
            <a:off x="7757998" y="2577116"/>
            <a:ext cx="9527365" cy="6013570"/>
          </a:xfrm>
          <a:prstGeom prst="rect">
            <a:avLst/>
          </a:prstGeom>
        </p:spPr>
        <p:txBody>
          <a:bodyPr lIns="0" tIns="0" rIns="0" bIns="0" rtlCol="0" anchor="t">
            <a:spAutoFit/>
          </a:bodyPr>
          <a:lstStyle/>
          <a:p>
            <a:pPr algn="l">
              <a:lnSpc>
                <a:spcPts val="3402"/>
              </a:lnSpc>
            </a:pPr>
            <a:r>
              <a:rPr lang="en-US" sz="2430">
                <a:solidFill>
                  <a:srgbClr val="0D0D0D"/>
                </a:solidFill>
                <a:latin typeface="Neue Montreal"/>
                <a:ea typeface="Neue Montreal"/>
                <a:cs typeface="Neue Montreal"/>
                <a:sym typeface="Neue Montreal"/>
              </a:rPr>
              <a:t>1. Identidad de Marca:</a:t>
            </a:r>
          </a:p>
          <a:p>
            <a:pPr algn="l">
              <a:lnSpc>
                <a:spcPts val="3402"/>
              </a:lnSpc>
            </a:pPr>
            <a:r>
              <a:rPr lang="en-US" sz="2430">
                <a:solidFill>
                  <a:srgbClr val="0D0D0D"/>
                </a:solidFill>
                <a:latin typeface="Neue Montreal"/>
                <a:ea typeface="Neue Montreal"/>
                <a:cs typeface="Neue Montreal"/>
                <a:sym typeface="Neue Montreal"/>
              </a:rPr>
              <a:t>Los elementos visuales y narrativos reflejan la esencia de la marca.</a:t>
            </a:r>
          </a:p>
          <a:p>
            <a:pPr algn="l">
              <a:lnSpc>
                <a:spcPts val="3402"/>
              </a:lnSpc>
            </a:pPr>
            <a:r>
              <a:rPr lang="en-US" sz="2430">
                <a:solidFill>
                  <a:srgbClr val="0D0D0D"/>
                </a:solidFill>
                <a:latin typeface="Neue Montreal"/>
                <a:ea typeface="Neue Montreal"/>
                <a:cs typeface="Neue Montreal"/>
                <a:sym typeface="Neue Montreal"/>
              </a:rPr>
              <a:t> • Ejemplo: Coca-Cola asocia su marca con momentos felices y el color rojo con energía.</a:t>
            </a:r>
          </a:p>
          <a:p>
            <a:pPr algn="l">
              <a:lnSpc>
                <a:spcPts val="3402"/>
              </a:lnSpc>
            </a:pPr>
            <a:r>
              <a:rPr lang="en-US" sz="2430">
                <a:solidFill>
                  <a:srgbClr val="0D0D0D"/>
                </a:solidFill>
                <a:latin typeface="Neue Montreal"/>
                <a:ea typeface="Neue Montreal"/>
                <a:cs typeface="Neue Montreal"/>
                <a:sym typeface="Neue Montreal"/>
              </a:rPr>
              <a:t> 2. Conexión Emocional:</a:t>
            </a:r>
          </a:p>
          <a:p>
            <a:pPr algn="l">
              <a:lnSpc>
                <a:spcPts val="3402"/>
              </a:lnSpc>
            </a:pPr>
            <a:r>
              <a:rPr lang="en-US" sz="2430">
                <a:solidFill>
                  <a:srgbClr val="0D0D0D"/>
                </a:solidFill>
                <a:latin typeface="Neue Montreal"/>
                <a:ea typeface="Neue Montreal"/>
                <a:cs typeface="Neue Montreal"/>
                <a:sym typeface="Neue Montreal"/>
              </a:rPr>
              <a:t>Los anuncios crean vínculos emocionales con el público al usar imágenes y mensajes que resuenen con sus experiencias.</a:t>
            </a:r>
          </a:p>
          <a:p>
            <a:pPr algn="l">
              <a:lnSpc>
                <a:spcPts val="3402"/>
              </a:lnSpc>
            </a:pPr>
            <a:r>
              <a:rPr lang="en-US" sz="2430">
                <a:solidFill>
                  <a:srgbClr val="0D0D0D"/>
                </a:solidFill>
                <a:latin typeface="Neue Montreal"/>
                <a:ea typeface="Neue Montreal"/>
                <a:cs typeface="Neue Montreal"/>
                <a:sym typeface="Neue Montreal"/>
              </a:rPr>
              <a:t> 3. Posicionamiento de Productos:</a:t>
            </a:r>
          </a:p>
          <a:p>
            <a:pPr algn="l">
              <a:lnSpc>
                <a:spcPts val="3402"/>
              </a:lnSpc>
            </a:pPr>
            <a:r>
              <a:rPr lang="en-US" sz="2430">
                <a:solidFill>
                  <a:srgbClr val="0D0D0D"/>
                </a:solidFill>
                <a:latin typeface="Neue Montreal"/>
                <a:ea typeface="Neue Montreal"/>
                <a:cs typeface="Neue Montreal"/>
                <a:sym typeface="Neue Montreal"/>
              </a:rPr>
              <a:t>Los publicistas destacan los valores aspiracionales de un producto, como lujo, innovación o sostenibilidad.</a:t>
            </a:r>
          </a:p>
          <a:p>
            <a:pPr algn="l">
              <a:lnSpc>
                <a:spcPts val="3402"/>
              </a:lnSpc>
            </a:pPr>
            <a:r>
              <a:rPr lang="en-US" sz="2430">
                <a:solidFill>
                  <a:srgbClr val="0D0D0D"/>
                </a:solidFill>
                <a:latin typeface="Neue Montreal"/>
                <a:ea typeface="Neue Montreal"/>
                <a:cs typeface="Neue Montreal"/>
                <a:sym typeface="Neue Montreal"/>
              </a:rPr>
              <a:t> 4. Segmentación de Audiencia:</a:t>
            </a:r>
          </a:p>
          <a:p>
            <a:pPr algn="l">
              <a:lnSpc>
                <a:spcPts val="3402"/>
              </a:lnSpc>
            </a:pPr>
            <a:r>
              <a:rPr lang="en-US" sz="2430">
                <a:solidFill>
                  <a:srgbClr val="0D0D0D"/>
                </a:solidFill>
                <a:latin typeface="Neue Montreal"/>
                <a:ea typeface="Neue Montreal"/>
                <a:cs typeface="Neue Montreal"/>
                <a:sym typeface="Neue Montreal"/>
              </a:rPr>
              <a:t>La publicidad adapta sus mensajes a las características culturales, sociales y emocionales de su público objetivo para ser más relevante</a:t>
            </a:r>
          </a:p>
          <a:p>
            <a:pPr marL="0" lvl="0" indent="0" algn="l">
              <a:lnSpc>
                <a:spcPts val="3402"/>
              </a:lnSpc>
              <a:spcBef>
                <a:spcPct val="0"/>
              </a:spcBef>
            </a:pPr>
            <a:endParaRPr lang="en-US" sz="2430">
              <a:solidFill>
                <a:srgbClr val="0D0D0D"/>
              </a:solidFill>
              <a:latin typeface="Neue Montreal"/>
              <a:ea typeface="Neue Montreal"/>
              <a:cs typeface="Neue Montreal"/>
              <a:sym typeface="Neue Montreal"/>
            </a:endParaRPr>
          </a:p>
        </p:txBody>
      </p:sp>
      <p:sp>
        <p:nvSpPr>
          <p:cNvPr id="7" name="Freeform 7"/>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8" name="TextBox 8"/>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a:t>
            </a:r>
          </a:p>
        </p:txBody>
      </p:sp>
    </p:spTree>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8DE68"/>
        </a:solidFill>
        <a:effectLst/>
      </p:bgPr>
    </p:bg>
    <p:spTree>
      <p:nvGrpSpPr>
        <p:cNvPr id="1" name=""/>
        <p:cNvGrpSpPr/>
        <p:nvPr/>
      </p:nvGrpSpPr>
      <p:grpSpPr>
        <a:xfrm>
          <a:off x="0" y="0"/>
          <a:ext cx="0" cy="0"/>
          <a:chOff x="0" y="0"/>
          <a:chExt cx="0" cy="0"/>
        </a:xfrm>
      </p:grpSpPr>
      <p:sp>
        <p:nvSpPr>
          <p:cNvPr id="2" name="Freeform 2"/>
          <p:cNvSpPr/>
          <p:nvPr/>
        </p:nvSpPr>
        <p:spPr>
          <a:xfrm rot="-7647213">
            <a:off x="4466835" y="-994875"/>
            <a:ext cx="20219053" cy="10370689"/>
          </a:xfrm>
          <a:custGeom>
            <a:avLst/>
            <a:gdLst/>
            <a:ahLst/>
            <a:cxnLst/>
            <a:rect l="l" t="t" r="r" b="b"/>
            <a:pathLst>
              <a:path w="20219053" h="10370689">
                <a:moveTo>
                  <a:pt x="0" y="0"/>
                </a:moveTo>
                <a:lnTo>
                  <a:pt x="20219054" y="0"/>
                </a:lnTo>
                <a:lnTo>
                  <a:pt x="20219054" y="10370690"/>
                </a:lnTo>
                <a:lnTo>
                  <a:pt x="0" y="1037069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12299887" y="1089502"/>
            <a:ext cx="2276475" cy="2185988"/>
            <a:chOff x="0" y="0"/>
            <a:chExt cx="846445" cy="812800"/>
          </a:xfrm>
        </p:grpSpPr>
        <p:sp>
          <p:nvSpPr>
            <p:cNvPr id="4" name="Freeform 4"/>
            <p:cNvSpPr/>
            <p:nvPr/>
          </p:nvSpPr>
          <p:spPr>
            <a:xfrm>
              <a:off x="0" y="0"/>
              <a:ext cx="846445" cy="812800"/>
            </a:xfrm>
            <a:custGeom>
              <a:avLst/>
              <a:gdLst/>
              <a:ahLst/>
              <a:cxnLst/>
              <a:rect l="l" t="t" r="r" b="b"/>
              <a:pathLst>
                <a:path w="846445" h="812800">
                  <a:moveTo>
                    <a:pt x="0" y="0"/>
                  </a:moveTo>
                  <a:lnTo>
                    <a:pt x="846445" y="0"/>
                  </a:lnTo>
                  <a:lnTo>
                    <a:pt x="846445" y="812800"/>
                  </a:lnTo>
                  <a:lnTo>
                    <a:pt x="0" y="812800"/>
                  </a:lnTo>
                  <a:close/>
                </a:path>
              </a:pathLst>
            </a:custGeom>
            <a:blipFill>
              <a:blip r:embed="rId4"/>
              <a:stretch>
                <a:fillRect l="-3900" r="-3900"/>
              </a:stretch>
            </a:blipFill>
          </p:spPr>
        </p:sp>
      </p:grpSp>
      <p:grpSp>
        <p:nvGrpSpPr>
          <p:cNvPr id="5" name="Group 5"/>
          <p:cNvGrpSpPr/>
          <p:nvPr/>
        </p:nvGrpSpPr>
        <p:grpSpPr>
          <a:xfrm>
            <a:off x="12299887" y="3886995"/>
            <a:ext cx="2276475" cy="2185988"/>
            <a:chOff x="0" y="0"/>
            <a:chExt cx="846445" cy="812800"/>
          </a:xfrm>
        </p:grpSpPr>
        <p:sp>
          <p:nvSpPr>
            <p:cNvPr id="6" name="Freeform 6"/>
            <p:cNvSpPr/>
            <p:nvPr/>
          </p:nvSpPr>
          <p:spPr>
            <a:xfrm>
              <a:off x="0" y="0"/>
              <a:ext cx="846445" cy="812800"/>
            </a:xfrm>
            <a:custGeom>
              <a:avLst/>
              <a:gdLst/>
              <a:ahLst/>
              <a:cxnLst/>
              <a:rect l="l" t="t" r="r" b="b"/>
              <a:pathLst>
                <a:path w="846445" h="812800">
                  <a:moveTo>
                    <a:pt x="0" y="0"/>
                  </a:moveTo>
                  <a:lnTo>
                    <a:pt x="846445" y="0"/>
                  </a:lnTo>
                  <a:lnTo>
                    <a:pt x="846445" y="812800"/>
                  </a:lnTo>
                  <a:lnTo>
                    <a:pt x="0" y="812800"/>
                  </a:lnTo>
                  <a:close/>
                </a:path>
              </a:pathLst>
            </a:custGeom>
            <a:blipFill>
              <a:blip r:embed="rId5"/>
              <a:stretch>
                <a:fillRect l="-22018" r="-22018"/>
              </a:stretch>
            </a:blipFill>
          </p:spPr>
        </p:sp>
      </p:grpSp>
      <p:grpSp>
        <p:nvGrpSpPr>
          <p:cNvPr id="7" name="Group 7"/>
          <p:cNvGrpSpPr/>
          <p:nvPr/>
        </p:nvGrpSpPr>
        <p:grpSpPr>
          <a:xfrm>
            <a:off x="12299887" y="6681399"/>
            <a:ext cx="2276475" cy="2185988"/>
            <a:chOff x="0" y="0"/>
            <a:chExt cx="846445" cy="812800"/>
          </a:xfrm>
        </p:grpSpPr>
        <p:sp>
          <p:nvSpPr>
            <p:cNvPr id="8" name="Freeform 8"/>
            <p:cNvSpPr/>
            <p:nvPr/>
          </p:nvSpPr>
          <p:spPr>
            <a:xfrm>
              <a:off x="0" y="0"/>
              <a:ext cx="846445" cy="812800"/>
            </a:xfrm>
            <a:custGeom>
              <a:avLst/>
              <a:gdLst/>
              <a:ahLst/>
              <a:cxnLst/>
              <a:rect l="l" t="t" r="r" b="b"/>
              <a:pathLst>
                <a:path w="846445" h="812800">
                  <a:moveTo>
                    <a:pt x="0" y="0"/>
                  </a:moveTo>
                  <a:lnTo>
                    <a:pt x="846445" y="0"/>
                  </a:lnTo>
                  <a:lnTo>
                    <a:pt x="846445" y="812800"/>
                  </a:lnTo>
                  <a:lnTo>
                    <a:pt x="0" y="812800"/>
                  </a:lnTo>
                  <a:close/>
                </a:path>
              </a:pathLst>
            </a:custGeom>
            <a:blipFill>
              <a:blip r:embed="rId6"/>
              <a:stretch>
                <a:fillRect l="-13036" r="-13036"/>
              </a:stretch>
            </a:blipFill>
          </p:spPr>
        </p:sp>
      </p:grpSp>
      <p:sp>
        <p:nvSpPr>
          <p:cNvPr id="9" name="Freeform 9"/>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nvGrpSpPr>
          <p:cNvPr id="10" name="Group 10"/>
          <p:cNvGrpSpPr/>
          <p:nvPr/>
        </p:nvGrpSpPr>
        <p:grpSpPr>
          <a:xfrm>
            <a:off x="971550" y="4526323"/>
            <a:ext cx="8429625" cy="5140256"/>
            <a:chOff x="0" y="0"/>
            <a:chExt cx="2220148" cy="1353812"/>
          </a:xfrm>
        </p:grpSpPr>
        <p:sp>
          <p:nvSpPr>
            <p:cNvPr id="11" name="Freeform 11"/>
            <p:cNvSpPr/>
            <p:nvPr/>
          </p:nvSpPr>
          <p:spPr>
            <a:xfrm>
              <a:off x="0" y="0"/>
              <a:ext cx="2220148" cy="1353812"/>
            </a:xfrm>
            <a:custGeom>
              <a:avLst/>
              <a:gdLst/>
              <a:ahLst/>
              <a:cxnLst/>
              <a:rect l="l" t="t" r="r" b="b"/>
              <a:pathLst>
                <a:path w="2220148" h="1353812">
                  <a:moveTo>
                    <a:pt x="91842" y="0"/>
                  </a:moveTo>
                  <a:lnTo>
                    <a:pt x="2128306" y="0"/>
                  </a:lnTo>
                  <a:cubicBezTo>
                    <a:pt x="2152664" y="0"/>
                    <a:pt x="2176025" y="9676"/>
                    <a:pt x="2193248" y="26900"/>
                  </a:cubicBezTo>
                  <a:cubicBezTo>
                    <a:pt x="2210472" y="44124"/>
                    <a:pt x="2220148" y="67484"/>
                    <a:pt x="2220148" y="91842"/>
                  </a:cubicBezTo>
                  <a:lnTo>
                    <a:pt x="2220148" y="1261971"/>
                  </a:lnTo>
                  <a:cubicBezTo>
                    <a:pt x="2220148" y="1312693"/>
                    <a:pt x="2179029" y="1353812"/>
                    <a:pt x="2128306" y="1353812"/>
                  </a:cubicBezTo>
                  <a:lnTo>
                    <a:pt x="91842" y="1353812"/>
                  </a:lnTo>
                  <a:cubicBezTo>
                    <a:pt x="41119" y="1353812"/>
                    <a:pt x="0" y="1312693"/>
                    <a:pt x="0" y="1261971"/>
                  </a:cubicBezTo>
                  <a:lnTo>
                    <a:pt x="0" y="91842"/>
                  </a:lnTo>
                  <a:cubicBezTo>
                    <a:pt x="0" y="41119"/>
                    <a:pt x="41119" y="0"/>
                    <a:pt x="91842" y="0"/>
                  </a:cubicBezTo>
                  <a:close/>
                </a:path>
              </a:pathLst>
            </a:custGeom>
            <a:solidFill>
              <a:srgbClr val="FFFFFF"/>
            </a:solidFill>
          </p:spPr>
        </p:sp>
        <p:sp>
          <p:nvSpPr>
            <p:cNvPr id="12" name="TextBox 12"/>
            <p:cNvSpPr txBox="1"/>
            <p:nvPr/>
          </p:nvSpPr>
          <p:spPr>
            <a:xfrm>
              <a:off x="0" y="-38100"/>
              <a:ext cx="2220148" cy="1391912"/>
            </a:xfrm>
            <a:prstGeom prst="rect">
              <a:avLst/>
            </a:prstGeom>
          </p:spPr>
          <p:txBody>
            <a:bodyPr lIns="50800" tIns="50800" rIns="50800" bIns="50800" rtlCol="0" anchor="ctr"/>
            <a:lstStyle/>
            <a:p>
              <a:pPr algn="ctr">
                <a:lnSpc>
                  <a:spcPts val="2520"/>
                </a:lnSpc>
              </a:pPr>
              <a:endParaRPr/>
            </a:p>
          </p:txBody>
        </p:sp>
      </p:grpSp>
      <p:sp>
        <p:nvSpPr>
          <p:cNvPr id="13" name="TextBox 13"/>
          <p:cNvSpPr txBox="1"/>
          <p:nvPr/>
        </p:nvSpPr>
        <p:spPr>
          <a:xfrm>
            <a:off x="12299887" y="3323115"/>
            <a:ext cx="2251651" cy="306705"/>
          </a:xfrm>
          <a:prstGeom prst="rect">
            <a:avLst/>
          </a:prstGeom>
        </p:spPr>
        <p:txBody>
          <a:bodyPr lIns="0" tIns="0" rIns="0" bIns="0" rtlCol="0" anchor="t">
            <a:spAutoFit/>
          </a:bodyPr>
          <a:lstStyle/>
          <a:p>
            <a:pPr algn="l">
              <a:lnSpc>
                <a:spcPts val="2520"/>
              </a:lnSpc>
            </a:pPr>
            <a:r>
              <a:rPr lang="en-US" sz="1800" b="1">
                <a:solidFill>
                  <a:srgbClr val="0D0D0D"/>
                </a:solidFill>
                <a:latin typeface="Neue Montreal Bold"/>
                <a:ea typeface="Neue Montreal Bold"/>
                <a:cs typeface="Neue Montreal Bold"/>
                <a:sym typeface="Neue Montreal Bold"/>
              </a:rPr>
              <a:t>Coca-Cola</a:t>
            </a:r>
          </a:p>
        </p:txBody>
      </p:sp>
      <p:sp>
        <p:nvSpPr>
          <p:cNvPr id="14" name="TextBox 14"/>
          <p:cNvSpPr txBox="1"/>
          <p:nvPr/>
        </p:nvSpPr>
        <p:spPr>
          <a:xfrm>
            <a:off x="12622567" y="6117519"/>
            <a:ext cx="2251651" cy="306705"/>
          </a:xfrm>
          <a:prstGeom prst="rect">
            <a:avLst/>
          </a:prstGeom>
        </p:spPr>
        <p:txBody>
          <a:bodyPr lIns="0" tIns="0" rIns="0" bIns="0" rtlCol="0" anchor="t">
            <a:spAutoFit/>
          </a:bodyPr>
          <a:lstStyle/>
          <a:p>
            <a:pPr algn="l">
              <a:lnSpc>
                <a:spcPts val="2520"/>
              </a:lnSpc>
            </a:pPr>
            <a:r>
              <a:rPr lang="en-US" sz="1800" b="1">
                <a:solidFill>
                  <a:srgbClr val="0D0D0D"/>
                </a:solidFill>
                <a:latin typeface="Neue Montreal Bold"/>
                <a:ea typeface="Neue Montreal Bold"/>
                <a:cs typeface="Neue Montreal Bold"/>
                <a:sym typeface="Neue Montreal Bold"/>
              </a:rPr>
              <a:t>Nike</a:t>
            </a:r>
          </a:p>
        </p:txBody>
      </p:sp>
      <p:sp>
        <p:nvSpPr>
          <p:cNvPr id="15" name="TextBox 15"/>
          <p:cNvSpPr txBox="1"/>
          <p:nvPr/>
        </p:nvSpPr>
        <p:spPr>
          <a:xfrm>
            <a:off x="971550" y="1814238"/>
            <a:ext cx="6462712" cy="2712086"/>
          </a:xfrm>
          <a:prstGeom prst="rect">
            <a:avLst/>
          </a:prstGeom>
        </p:spPr>
        <p:txBody>
          <a:bodyPr lIns="0" tIns="0" rIns="0" bIns="0" rtlCol="0" anchor="t">
            <a:spAutoFit/>
          </a:bodyPr>
          <a:lstStyle/>
          <a:p>
            <a:pPr algn="l">
              <a:lnSpc>
                <a:spcPts val="10400"/>
              </a:lnSpc>
            </a:pPr>
            <a:r>
              <a:rPr lang="en-US" sz="10400">
                <a:solidFill>
                  <a:srgbClr val="0D0D0D"/>
                </a:solidFill>
                <a:latin typeface="Neue Montreal"/>
                <a:ea typeface="Neue Montreal"/>
                <a:cs typeface="Neue Montreal"/>
                <a:sym typeface="Neue Montreal"/>
              </a:rPr>
              <a:t>Casos de estudio</a:t>
            </a:r>
          </a:p>
        </p:txBody>
      </p:sp>
      <p:sp>
        <p:nvSpPr>
          <p:cNvPr id="16" name="TextBox 16"/>
          <p:cNvSpPr txBox="1"/>
          <p:nvPr/>
        </p:nvSpPr>
        <p:spPr>
          <a:xfrm>
            <a:off x="12622567" y="9082132"/>
            <a:ext cx="2251651" cy="306705"/>
          </a:xfrm>
          <a:prstGeom prst="rect">
            <a:avLst/>
          </a:prstGeom>
        </p:spPr>
        <p:txBody>
          <a:bodyPr lIns="0" tIns="0" rIns="0" bIns="0" rtlCol="0" anchor="t">
            <a:spAutoFit/>
          </a:bodyPr>
          <a:lstStyle/>
          <a:p>
            <a:pPr algn="l">
              <a:lnSpc>
                <a:spcPts val="2520"/>
              </a:lnSpc>
            </a:pPr>
            <a:r>
              <a:rPr lang="en-US" sz="1800" b="1">
                <a:solidFill>
                  <a:srgbClr val="0D0D0D"/>
                </a:solidFill>
                <a:latin typeface="Neue Montreal Bold"/>
                <a:ea typeface="Neue Montreal Bold"/>
                <a:cs typeface="Neue Montreal Bold"/>
                <a:sym typeface="Neue Montreal Bold"/>
              </a:rPr>
              <a:t>Chanel No5</a:t>
            </a:r>
          </a:p>
        </p:txBody>
      </p:sp>
      <p:sp>
        <p:nvSpPr>
          <p:cNvPr id="17" name="TextBox 17"/>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 </a:t>
            </a:r>
          </a:p>
        </p:txBody>
      </p:sp>
      <p:sp>
        <p:nvSpPr>
          <p:cNvPr id="18" name="TextBox 18"/>
          <p:cNvSpPr txBox="1"/>
          <p:nvPr/>
        </p:nvSpPr>
        <p:spPr>
          <a:xfrm>
            <a:off x="1723376" y="4241504"/>
            <a:ext cx="6581587" cy="5662269"/>
          </a:xfrm>
          <a:prstGeom prst="rect">
            <a:avLst/>
          </a:prstGeom>
        </p:spPr>
        <p:txBody>
          <a:bodyPr lIns="0" tIns="0" rIns="0" bIns="0" rtlCol="0" anchor="t">
            <a:spAutoFit/>
          </a:bodyPr>
          <a:lstStyle/>
          <a:p>
            <a:pPr algn="l">
              <a:lnSpc>
                <a:spcPts val="3030"/>
              </a:lnSpc>
            </a:pPr>
            <a:endParaRPr/>
          </a:p>
          <a:p>
            <a:pPr algn="l">
              <a:lnSpc>
                <a:spcPts val="3030"/>
              </a:lnSpc>
            </a:pPr>
            <a:r>
              <a:rPr lang="en-US" sz="2164">
                <a:solidFill>
                  <a:srgbClr val="0D0D0D"/>
                </a:solidFill>
                <a:latin typeface="Inter"/>
                <a:ea typeface="Inter"/>
                <a:cs typeface="Inter"/>
                <a:sym typeface="Inter"/>
              </a:rPr>
              <a:t> 1. Coca-Cola:</a:t>
            </a:r>
          </a:p>
          <a:p>
            <a:pPr algn="l">
              <a:lnSpc>
                <a:spcPts val="3030"/>
              </a:lnSpc>
            </a:pPr>
            <a:r>
              <a:rPr lang="en-US" sz="2164">
                <a:solidFill>
                  <a:srgbClr val="0D0D0D"/>
                </a:solidFill>
                <a:latin typeface="Inter"/>
                <a:ea typeface="Inter"/>
                <a:cs typeface="Inter"/>
                <a:sym typeface="Inter"/>
              </a:rPr>
              <a:t> • Signos visuales: El color rojo y la tipografía clásica son símbolos de energía y tradición.</a:t>
            </a:r>
          </a:p>
          <a:p>
            <a:pPr algn="l">
              <a:lnSpc>
                <a:spcPts val="3030"/>
              </a:lnSpc>
            </a:pPr>
            <a:r>
              <a:rPr lang="en-US" sz="2164">
                <a:solidFill>
                  <a:srgbClr val="0D0D0D"/>
                </a:solidFill>
                <a:latin typeface="Inter"/>
                <a:ea typeface="Inter"/>
                <a:cs typeface="Inter"/>
                <a:sym typeface="Inter"/>
              </a:rPr>
              <a:t> • Significado asociado: La felicidad y los momentos compartidos.</a:t>
            </a:r>
          </a:p>
          <a:p>
            <a:pPr algn="l">
              <a:lnSpc>
                <a:spcPts val="3030"/>
              </a:lnSpc>
            </a:pPr>
            <a:r>
              <a:rPr lang="en-US" sz="2164">
                <a:solidFill>
                  <a:srgbClr val="0D0D0D"/>
                </a:solidFill>
                <a:latin typeface="Inter"/>
                <a:ea typeface="Inter"/>
                <a:cs typeface="Inter"/>
                <a:sym typeface="Inter"/>
              </a:rPr>
              <a:t> 2. Nike:</a:t>
            </a:r>
          </a:p>
          <a:p>
            <a:pPr algn="l">
              <a:lnSpc>
                <a:spcPts val="3030"/>
              </a:lnSpc>
            </a:pPr>
            <a:r>
              <a:rPr lang="en-US" sz="2164">
                <a:solidFill>
                  <a:srgbClr val="0D0D0D"/>
                </a:solidFill>
                <a:latin typeface="Inter"/>
                <a:ea typeface="Inter"/>
                <a:cs typeface="Inter"/>
                <a:sym typeface="Inter"/>
              </a:rPr>
              <a:t> • Ícono: El “swoosh” representa movimiento y rapidez.</a:t>
            </a:r>
          </a:p>
          <a:p>
            <a:pPr algn="l">
              <a:lnSpc>
                <a:spcPts val="3030"/>
              </a:lnSpc>
            </a:pPr>
            <a:r>
              <a:rPr lang="en-US" sz="2164">
                <a:solidFill>
                  <a:srgbClr val="0D0D0D"/>
                </a:solidFill>
                <a:latin typeface="Inter"/>
                <a:ea typeface="Inter"/>
                <a:cs typeface="Inter"/>
                <a:sym typeface="Inter"/>
              </a:rPr>
              <a:t> • Significado: Superación personal y éxito.</a:t>
            </a:r>
          </a:p>
          <a:p>
            <a:pPr algn="l">
              <a:lnSpc>
                <a:spcPts val="3030"/>
              </a:lnSpc>
            </a:pPr>
            <a:r>
              <a:rPr lang="en-US" sz="2164">
                <a:solidFill>
                  <a:srgbClr val="0D0D0D"/>
                </a:solidFill>
                <a:latin typeface="Inter"/>
                <a:ea typeface="Inter"/>
                <a:cs typeface="Inter"/>
                <a:sym typeface="Inter"/>
              </a:rPr>
              <a:t> 3. Chanel N°5:</a:t>
            </a:r>
          </a:p>
          <a:p>
            <a:pPr algn="l">
              <a:lnSpc>
                <a:spcPts val="3030"/>
              </a:lnSpc>
            </a:pPr>
            <a:r>
              <a:rPr lang="en-US" sz="2164">
                <a:solidFill>
                  <a:srgbClr val="0D0D0D"/>
                </a:solidFill>
                <a:latin typeface="Inter"/>
                <a:ea typeface="Inter"/>
                <a:cs typeface="Inter"/>
                <a:sym typeface="Inter"/>
              </a:rPr>
              <a:t> • Símbolos: La botella icónica representa lujo y elegancia.</a:t>
            </a:r>
          </a:p>
          <a:p>
            <a:pPr algn="l">
              <a:lnSpc>
                <a:spcPts val="3030"/>
              </a:lnSpc>
            </a:pPr>
            <a:r>
              <a:rPr lang="en-US" sz="2164">
                <a:solidFill>
                  <a:srgbClr val="0D0D0D"/>
                </a:solidFill>
                <a:latin typeface="Inter"/>
                <a:ea typeface="Inter"/>
                <a:cs typeface="Inter"/>
                <a:sym typeface="Inter"/>
              </a:rPr>
              <a:t> • Mensaje: Exclusividad y sofisticación</a:t>
            </a:r>
          </a:p>
          <a:p>
            <a:pPr algn="l">
              <a:lnSpc>
                <a:spcPts val="3030"/>
              </a:lnSpc>
            </a:pPr>
            <a:endParaRPr lang="en-US" sz="2164">
              <a:solidFill>
                <a:srgbClr val="0D0D0D"/>
              </a:solidFill>
              <a:latin typeface="Inter"/>
              <a:ea typeface="Inter"/>
              <a:cs typeface="Inter"/>
              <a:sym typeface="Inter"/>
            </a:endParaRPr>
          </a:p>
        </p:txBody>
      </p:sp>
    </p:spTree>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8DE68"/>
        </a:solidFill>
        <a:effectLst/>
      </p:bgPr>
    </p:bg>
    <p:spTree>
      <p:nvGrpSpPr>
        <p:cNvPr id="1" name=""/>
        <p:cNvGrpSpPr/>
        <p:nvPr/>
      </p:nvGrpSpPr>
      <p:grpSpPr>
        <a:xfrm>
          <a:off x="0" y="0"/>
          <a:ext cx="0" cy="0"/>
          <a:chOff x="0" y="0"/>
          <a:chExt cx="0" cy="0"/>
        </a:xfrm>
      </p:grpSpPr>
      <p:sp>
        <p:nvSpPr>
          <p:cNvPr id="2" name="Freeform 2"/>
          <p:cNvSpPr/>
          <p:nvPr/>
        </p:nvSpPr>
        <p:spPr>
          <a:xfrm rot="-7647213">
            <a:off x="4466835" y="-994875"/>
            <a:ext cx="20219053" cy="10370689"/>
          </a:xfrm>
          <a:custGeom>
            <a:avLst/>
            <a:gdLst/>
            <a:ahLst/>
            <a:cxnLst/>
            <a:rect l="l" t="t" r="r" b="b"/>
            <a:pathLst>
              <a:path w="20219053" h="10370689">
                <a:moveTo>
                  <a:pt x="0" y="0"/>
                </a:moveTo>
                <a:lnTo>
                  <a:pt x="20219054" y="0"/>
                </a:lnTo>
                <a:lnTo>
                  <a:pt x="20219054" y="10370690"/>
                </a:lnTo>
                <a:lnTo>
                  <a:pt x="0" y="1037069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1723376" y="5023485"/>
            <a:ext cx="2276475" cy="2185988"/>
            <a:chOff x="0" y="0"/>
            <a:chExt cx="846445" cy="812800"/>
          </a:xfrm>
        </p:grpSpPr>
        <p:sp>
          <p:nvSpPr>
            <p:cNvPr id="4" name="Freeform 4"/>
            <p:cNvSpPr/>
            <p:nvPr/>
          </p:nvSpPr>
          <p:spPr>
            <a:xfrm>
              <a:off x="0" y="0"/>
              <a:ext cx="846445" cy="812800"/>
            </a:xfrm>
            <a:custGeom>
              <a:avLst/>
              <a:gdLst/>
              <a:ahLst/>
              <a:cxnLst/>
              <a:rect l="l" t="t" r="r" b="b"/>
              <a:pathLst>
                <a:path w="846445" h="812800">
                  <a:moveTo>
                    <a:pt x="0" y="0"/>
                  </a:moveTo>
                  <a:lnTo>
                    <a:pt x="846445" y="0"/>
                  </a:lnTo>
                  <a:lnTo>
                    <a:pt x="846445" y="812800"/>
                  </a:lnTo>
                  <a:lnTo>
                    <a:pt x="0" y="812800"/>
                  </a:lnTo>
                  <a:close/>
                </a:path>
              </a:pathLst>
            </a:custGeom>
            <a:blipFill>
              <a:blip r:embed="rId4"/>
              <a:stretch>
                <a:fillRect l="-3900" r="-3900"/>
              </a:stretch>
            </a:blipFill>
          </p:spPr>
        </p:sp>
      </p:grpSp>
      <p:grpSp>
        <p:nvGrpSpPr>
          <p:cNvPr id="5" name="Group 5"/>
          <p:cNvGrpSpPr/>
          <p:nvPr/>
        </p:nvGrpSpPr>
        <p:grpSpPr>
          <a:xfrm>
            <a:off x="7939740" y="5007250"/>
            <a:ext cx="2276475" cy="2185988"/>
            <a:chOff x="0" y="0"/>
            <a:chExt cx="846445" cy="812800"/>
          </a:xfrm>
        </p:grpSpPr>
        <p:sp>
          <p:nvSpPr>
            <p:cNvPr id="6" name="Freeform 6"/>
            <p:cNvSpPr/>
            <p:nvPr/>
          </p:nvSpPr>
          <p:spPr>
            <a:xfrm>
              <a:off x="0" y="0"/>
              <a:ext cx="846445" cy="812800"/>
            </a:xfrm>
            <a:custGeom>
              <a:avLst/>
              <a:gdLst/>
              <a:ahLst/>
              <a:cxnLst/>
              <a:rect l="l" t="t" r="r" b="b"/>
              <a:pathLst>
                <a:path w="846445" h="812800">
                  <a:moveTo>
                    <a:pt x="0" y="0"/>
                  </a:moveTo>
                  <a:lnTo>
                    <a:pt x="846445" y="0"/>
                  </a:lnTo>
                  <a:lnTo>
                    <a:pt x="846445" y="812800"/>
                  </a:lnTo>
                  <a:lnTo>
                    <a:pt x="0" y="812800"/>
                  </a:lnTo>
                  <a:close/>
                </a:path>
              </a:pathLst>
            </a:custGeom>
            <a:blipFill>
              <a:blip r:embed="rId5"/>
              <a:stretch>
                <a:fillRect l="-22018" r="-22018"/>
              </a:stretch>
            </a:blipFill>
          </p:spPr>
        </p:sp>
      </p:grpSp>
      <p:grpSp>
        <p:nvGrpSpPr>
          <p:cNvPr id="7" name="Group 7"/>
          <p:cNvGrpSpPr/>
          <p:nvPr/>
        </p:nvGrpSpPr>
        <p:grpSpPr>
          <a:xfrm>
            <a:off x="14159565" y="5007250"/>
            <a:ext cx="2276475" cy="2185988"/>
            <a:chOff x="0" y="0"/>
            <a:chExt cx="846445" cy="812800"/>
          </a:xfrm>
        </p:grpSpPr>
        <p:sp>
          <p:nvSpPr>
            <p:cNvPr id="8" name="Freeform 8"/>
            <p:cNvSpPr/>
            <p:nvPr/>
          </p:nvSpPr>
          <p:spPr>
            <a:xfrm>
              <a:off x="0" y="0"/>
              <a:ext cx="846445" cy="812800"/>
            </a:xfrm>
            <a:custGeom>
              <a:avLst/>
              <a:gdLst/>
              <a:ahLst/>
              <a:cxnLst/>
              <a:rect l="l" t="t" r="r" b="b"/>
              <a:pathLst>
                <a:path w="846445" h="812800">
                  <a:moveTo>
                    <a:pt x="0" y="0"/>
                  </a:moveTo>
                  <a:lnTo>
                    <a:pt x="846445" y="0"/>
                  </a:lnTo>
                  <a:lnTo>
                    <a:pt x="846445" y="812800"/>
                  </a:lnTo>
                  <a:lnTo>
                    <a:pt x="0" y="812800"/>
                  </a:lnTo>
                  <a:close/>
                </a:path>
              </a:pathLst>
            </a:custGeom>
            <a:blipFill>
              <a:blip r:embed="rId6"/>
              <a:stretch>
                <a:fillRect l="-13036" r="-13036"/>
              </a:stretch>
            </a:blipFill>
          </p:spPr>
        </p:sp>
      </p:grpSp>
      <p:sp>
        <p:nvSpPr>
          <p:cNvPr id="9" name="Freeform 9"/>
          <p:cNvSpPr/>
          <p:nvPr/>
        </p:nvSpPr>
        <p:spPr>
          <a:xfrm>
            <a:off x="1028700" y="1028700"/>
            <a:ext cx="694676" cy="784945"/>
          </a:xfrm>
          <a:custGeom>
            <a:avLst/>
            <a:gdLst/>
            <a:ahLst/>
            <a:cxnLst/>
            <a:rect l="l" t="t" r="r" b="b"/>
            <a:pathLst>
              <a:path w="694676" h="784945">
                <a:moveTo>
                  <a:pt x="0" y="0"/>
                </a:moveTo>
                <a:lnTo>
                  <a:pt x="694676" y="0"/>
                </a:lnTo>
                <a:lnTo>
                  <a:pt x="694676" y="784945"/>
                </a:lnTo>
                <a:lnTo>
                  <a:pt x="0" y="78494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TextBox 10"/>
          <p:cNvSpPr txBox="1"/>
          <p:nvPr/>
        </p:nvSpPr>
        <p:spPr>
          <a:xfrm>
            <a:off x="8510577" y="7325515"/>
            <a:ext cx="2251651" cy="306705"/>
          </a:xfrm>
          <a:prstGeom prst="rect">
            <a:avLst/>
          </a:prstGeom>
        </p:spPr>
        <p:txBody>
          <a:bodyPr lIns="0" tIns="0" rIns="0" bIns="0" rtlCol="0" anchor="t">
            <a:spAutoFit/>
          </a:bodyPr>
          <a:lstStyle/>
          <a:p>
            <a:pPr algn="l">
              <a:lnSpc>
                <a:spcPts val="2520"/>
              </a:lnSpc>
            </a:pPr>
            <a:r>
              <a:rPr lang="en-US" sz="1800" b="1" u="sng">
                <a:solidFill>
                  <a:srgbClr val="0D0D0D"/>
                </a:solidFill>
                <a:latin typeface="Neue Montreal Bold"/>
                <a:ea typeface="Neue Montreal Bold"/>
                <a:cs typeface="Neue Montreal Bold"/>
                <a:sym typeface="Neue Montreal Bold"/>
                <a:hlinkClick r:id="rId9" tooltip="https://m.youtube.com/watch?v=aIhTk8CT_VY&amp;pp=ygUtQW7DoWxpc2lzIFNlbWnDs3RpY28gZGUgbGEgUHVibGljaWRhZCBkZSBOaWtl"/>
              </a:rPr>
              <a:t>Nike</a:t>
            </a:r>
          </a:p>
        </p:txBody>
      </p:sp>
      <p:sp>
        <p:nvSpPr>
          <p:cNvPr id="11" name="TextBox 11"/>
          <p:cNvSpPr txBox="1"/>
          <p:nvPr/>
        </p:nvSpPr>
        <p:spPr>
          <a:xfrm>
            <a:off x="3790950" y="2339974"/>
            <a:ext cx="11106524" cy="1397636"/>
          </a:xfrm>
          <a:prstGeom prst="rect">
            <a:avLst/>
          </a:prstGeom>
        </p:spPr>
        <p:txBody>
          <a:bodyPr lIns="0" tIns="0" rIns="0" bIns="0" rtlCol="0" anchor="t">
            <a:spAutoFit/>
          </a:bodyPr>
          <a:lstStyle/>
          <a:p>
            <a:pPr algn="l">
              <a:lnSpc>
                <a:spcPts val="10400"/>
              </a:lnSpc>
            </a:pPr>
            <a:r>
              <a:rPr lang="en-US" sz="10400">
                <a:solidFill>
                  <a:srgbClr val="0D0D0D"/>
                </a:solidFill>
                <a:latin typeface="Neue Montreal"/>
                <a:ea typeface="Neue Montreal"/>
                <a:cs typeface="Neue Montreal"/>
                <a:sym typeface="Neue Montreal"/>
              </a:rPr>
              <a:t>Casos de estudio</a:t>
            </a:r>
          </a:p>
        </p:txBody>
      </p:sp>
      <p:sp>
        <p:nvSpPr>
          <p:cNvPr id="12" name="TextBox 12"/>
          <p:cNvSpPr txBox="1"/>
          <p:nvPr/>
        </p:nvSpPr>
        <p:spPr>
          <a:xfrm>
            <a:off x="14576362" y="7459818"/>
            <a:ext cx="2251651" cy="306705"/>
          </a:xfrm>
          <a:prstGeom prst="rect">
            <a:avLst/>
          </a:prstGeom>
        </p:spPr>
        <p:txBody>
          <a:bodyPr lIns="0" tIns="0" rIns="0" bIns="0" rtlCol="0" anchor="t">
            <a:spAutoFit/>
          </a:bodyPr>
          <a:lstStyle/>
          <a:p>
            <a:pPr algn="l">
              <a:lnSpc>
                <a:spcPts val="2520"/>
              </a:lnSpc>
            </a:pPr>
            <a:r>
              <a:rPr lang="en-US" sz="1800" b="1" u="sng">
                <a:solidFill>
                  <a:srgbClr val="0D0D0D"/>
                </a:solidFill>
                <a:latin typeface="Neue Montreal Bold"/>
                <a:ea typeface="Neue Montreal Bold"/>
                <a:cs typeface="Neue Montreal Bold"/>
                <a:sym typeface="Neue Montreal Bold"/>
                <a:hlinkClick r:id="rId10" tooltip="https://m.youtube.com/watch?v=KOA1-whIhW4&amp;pp=ygU0QW7DoWxpc2lzIFNlbWnDs3RpY28gZGUgbGEgUHVibGljaWRhZCBkZSBDaGFuZWwgTsKwNQ%3D%3D"/>
              </a:rPr>
              <a:t>Chanel No5</a:t>
            </a:r>
          </a:p>
        </p:txBody>
      </p:sp>
      <p:sp>
        <p:nvSpPr>
          <p:cNvPr id="13" name="TextBox 13"/>
          <p:cNvSpPr txBox="1"/>
          <p:nvPr/>
        </p:nvSpPr>
        <p:spPr>
          <a:xfrm>
            <a:off x="2043076" y="1151933"/>
            <a:ext cx="3495749" cy="481330"/>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D0D0D"/>
                </a:solidFill>
                <a:latin typeface="Neue Montreal Bold"/>
                <a:ea typeface="Neue Montreal Bold"/>
                <a:cs typeface="Neue Montreal Bold"/>
                <a:sym typeface="Neue Montreal Bold"/>
              </a:rPr>
              <a:t>Daniel Lozano </a:t>
            </a:r>
          </a:p>
        </p:txBody>
      </p:sp>
      <p:sp>
        <p:nvSpPr>
          <p:cNvPr id="14" name="TextBox 14"/>
          <p:cNvSpPr txBox="1"/>
          <p:nvPr/>
        </p:nvSpPr>
        <p:spPr>
          <a:xfrm>
            <a:off x="6302110" y="3870960"/>
            <a:ext cx="9525" cy="1152525"/>
          </a:xfrm>
          <a:prstGeom prst="rect">
            <a:avLst/>
          </a:prstGeom>
        </p:spPr>
        <p:txBody>
          <a:bodyPr lIns="0" tIns="0" rIns="0" bIns="0" rtlCol="0" anchor="t">
            <a:spAutoFit/>
          </a:bodyPr>
          <a:lstStyle/>
          <a:p>
            <a:pPr algn="l">
              <a:lnSpc>
                <a:spcPts val="1679"/>
              </a:lnSpc>
              <a:spcBef>
                <a:spcPct val="0"/>
              </a:spcBef>
            </a:pPr>
            <a:endParaRPr/>
          </a:p>
          <a:p>
            <a:pPr algn="ctr">
              <a:lnSpc>
                <a:spcPts val="2520"/>
              </a:lnSpc>
              <a:spcBef>
                <a:spcPct val="0"/>
              </a:spcBef>
            </a:pPr>
            <a:endParaRPr/>
          </a:p>
          <a:p>
            <a:pPr algn="ctr">
              <a:lnSpc>
                <a:spcPts val="2520"/>
              </a:lnSpc>
              <a:spcBef>
                <a:spcPct val="0"/>
              </a:spcBef>
            </a:pPr>
            <a:endParaRPr/>
          </a:p>
          <a:p>
            <a:pPr algn="ctr">
              <a:lnSpc>
                <a:spcPts val="2520"/>
              </a:lnSpc>
              <a:spcBef>
                <a:spcPct val="0"/>
              </a:spcBef>
            </a:pPr>
            <a:endParaRPr/>
          </a:p>
        </p:txBody>
      </p:sp>
      <p:sp>
        <p:nvSpPr>
          <p:cNvPr id="15" name="TextBox 15"/>
          <p:cNvSpPr txBox="1"/>
          <p:nvPr/>
        </p:nvSpPr>
        <p:spPr>
          <a:xfrm>
            <a:off x="2043076" y="7155137"/>
            <a:ext cx="2856474" cy="378856"/>
          </a:xfrm>
          <a:prstGeom prst="rect">
            <a:avLst/>
          </a:prstGeom>
        </p:spPr>
        <p:txBody>
          <a:bodyPr lIns="0" tIns="0" rIns="0" bIns="0" rtlCol="0" anchor="t">
            <a:spAutoFit/>
          </a:bodyPr>
          <a:lstStyle/>
          <a:p>
            <a:pPr algn="l">
              <a:lnSpc>
                <a:spcPts val="3196"/>
              </a:lnSpc>
            </a:pPr>
            <a:r>
              <a:rPr lang="en-US" sz="2283" b="1" u="sng">
                <a:solidFill>
                  <a:srgbClr val="0D0D0D"/>
                </a:solidFill>
                <a:latin typeface="Neue Montreal Bold"/>
                <a:ea typeface="Neue Montreal Bold"/>
                <a:cs typeface="Neue Montreal Bold"/>
                <a:sym typeface="Neue Montreal Bold"/>
                <a:hlinkClick r:id="rId11" tooltip="https://m.youtube.com/watch?v=i9uS6r3XBPw&amp;pp=ygUyQW7DoWxpc2lzIFNlbWnDs3RpY28gZGUgbGEgUHVibGljaWRhZCBkZSBDb2NhLUNvbGE%3D"/>
              </a:rPr>
              <a:t>Coca-Cola</a:t>
            </a:r>
          </a:p>
        </p:txBody>
      </p:sp>
    </p:spTree>
  </p:cSld>
  <p:clrMapOvr>
    <a:masterClrMapping/>
  </p:clrMapOvr>
  <p:transition>
    <p:wipe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940</Words>
  <Application>Microsoft Office PowerPoint</Application>
  <PresentationFormat>Personalizado</PresentationFormat>
  <Paragraphs>91</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Calibri</vt:lpstr>
      <vt:lpstr>Neue Montreal Bold</vt:lpstr>
      <vt:lpstr>Inter</vt:lpstr>
      <vt:lpstr>Neue Montreal</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Semiótica y Publicidad</dc:title>
  <dc:creator>Maria Fernanda</dc:creator>
  <cp:lastModifiedBy>Maria Fernanda</cp:lastModifiedBy>
  <cp:revision>2</cp:revision>
  <dcterms:created xsi:type="dcterms:W3CDTF">2006-08-16T00:00:00Z</dcterms:created>
  <dcterms:modified xsi:type="dcterms:W3CDTF">2025-01-22T00:15:01Z</dcterms:modified>
  <dc:identifier>DAGczNi6kfA</dc:identifier>
</cp:coreProperties>
</file>